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5"/>
  </p:notesMasterIdLst>
  <p:handoutMasterIdLst>
    <p:handoutMasterId r:id="rId96"/>
  </p:handoutMasterIdLst>
  <p:sldIdLst>
    <p:sldId id="420" r:id="rId2"/>
    <p:sldId id="354" r:id="rId3"/>
    <p:sldId id="355" r:id="rId4"/>
    <p:sldId id="264" r:id="rId5"/>
    <p:sldId id="265" r:id="rId6"/>
    <p:sldId id="266" r:id="rId7"/>
    <p:sldId id="267" r:id="rId8"/>
    <p:sldId id="356" r:id="rId9"/>
    <p:sldId id="357" r:id="rId10"/>
    <p:sldId id="358" r:id="rId11"/>
    <p:sldId id="359" r:id="rId12"/>
    <p:sldId id="272" r:id="rId13"/>
    <p:sldId id="273" r:id="rId14"/>
    <p:sldId id="274" r:id="rId15"/>
    <p:sldId id="360" r:id="rId16"/>
    <p:sldId id="361" r:id="rId17"/>
    <p:sldId id="362" r:id="rId18"/>
    <p:sldId id="363" r:id="rId19"/>
    <p:sldId id="279" r:id="rId20"/>
    <p:sldId id="364" r:id="rId21"/>
    <p:sldId id="365" r:id="rId22"/>
    <p:sldId id="366" r:id="rId23"/>
    <p:sldId id="367" r:id="rId24"/>
    <p:sldId id="368" r:id="rId25"/>
    <p:sldId id="369" r:id="rId26"/>
    <p:sldId id="370" r:id="rId27"/>
    <p:sldId id="371" r:id="rId28"/>
    <p:sldId id="372" r:id="rId29"/>
    <p:sldId id="373" r:id="rId30"/>
    <p:sldId id="290" r:id="rId31"/>
    <p:sldId id="374" r:id="rId32"/>
    <p:sldId id="292" r:id="rId33"/>
    <p:sldId id="375" r:id="rId34"/>
    <p:sldId id="376" r:id="rId35"/>
    <p:sldId id="295" r:id="rId36"/>
    <p:sldId id="377" r:id="rId37"/>
    <p:sldId id="297" r:id="rId38"/>
    <p:sldId id="378" r:id="rId39"/>
    <p:sldId id="379" r:id="rId40"/>
    <p:sldId id="300" r:id="rId41"/>
    <p:sldId id="301" r:id="rId42"/>
    <p:sldId id="380" r:id="rId43"/>
    <p:sldId id="381" r:id="rId44"/>
    <p:sldId id="382" r:id="rId45"/>
    <p:sldId id="383" r:id="rId46"/>
    <p:sldId id="384" r:id="rId47"/>
    <p:sldId id="307" r:id="rId48"/>
    <p:sldId id="385" r:id="rId49"/>
    <p:sldId id="386" r:id="rId50"/>
    <p:sldId id="387" r:id="rId51"/>
    <p:sldId id="311" r:id="rId52"/>
    <p:sldId id="388" r:id="rId53"/>
    <p:sldId id="389" r:id="rId54"/>
    <p:sldId id="314" r:id="rId55"/>
    <p:sldId id="315" r:id="rId56"/>
    <p:sldId id="390" r:id="rId57"/>
    <p:sldId id="391" r:id="rId58"/>
    <p:sldId id="353" r:id="rId59"/>
    <p:sldId id="392" r:id="rId60"/>
    <p:sldId id="393" r:id="rId61"/>
    <p:sldId id="394" r:id="rId62"/>
    <p:sldId id="395" r:id="rId63"/>
    <p:sldId id="396" r:id="rId64"/>
    <p:sldId id="397" r:id="rId65"/>
    <p:sldId id="398" r:id="rId66"/>
    <p:sldId id="325" r:id="rId67"/>
    <p:sldId id="399" r:id="rId68"/>
    <p:sldId id="400" r:id="rId69"/>
    <p:sldId id="401" r:id="rId70"/>
    <p:sldId id="402" r:id="rId71"/>
    <p:sldId id="403" r:id="rId72"/>
    <p:sldId id="404" r:id="rId73"/>
    <p:sldId id="332" r:id="rId74"/>
    <p:sldId id="405" r:id="rId75"/>
    <p:sldId id="406" r:id="rId76"/>
    <p:sldId id="407" r:id="rId77"/>
    <p:sldId id="408" r:id="rId78"/>
    <p:sldId id="337" r:id="rId79"/>
    <p:sldId id="409" r:id="rId80"/>
    <p:sldId id="410" r:id="rId81"/>
    <p:sldId id="411" r:id="rId82"/>
    <p:sldId id="412" r:id="rId83"/>
    <p:sldId id="413" r:id="rId84"/>
    <p:sldId id="343" r:id="rId85"/>
    <p:sldId id="414" r:id="rId86"/>
    <p:sldId id="415" r:id="rId87"/>
    <p:sldId id="416" r:id="rId88"/>
    <p:sldId id="347" r:id="rId89"/>
    <p:sldId id="348" r:id="rId90"/>
    <p:sldId id="417" r:id="rId91"/>
    <p:sldId id="418" r:id="rId92"/>
    <p:sldId id="351" r:id="rId93"/>
    <p:sldId id="419" r:id="rId94"/>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192" userDrawn="1">
          <p15:clr>
            <a:srgbClr val="A4A3A4"/>
          </p15:clr>
        </p15:guide>
        <p15:guide id="2" pos="288"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7797"/>
    <a:srgbClr val="FA8218"/>
    <a:srgbClr val="0488AE"/>
    <a:srgbClr val="E6FCFE"/>
    <a:srgbClr val="DAFBFE"/>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2" autoAdjust="0"/>
    <p:restoredTop sz="94707" autoAdjust="0"/>
  </p:normalViewPr>
  <p:slideViewPr>
    <p:cSldViewPr showGuides="1">
      <p:cViewPr>
        <p:scale>
          <a:sx n="100" d="100"/>
          <a:sy n="100" d="100"/>
        </p:scale>
        <p:origin x="1470" y="450"/>
      </p:cViewPr>
      <p:guideLst>
        <p:guide orient="horz" pos="192"/>
        <p:guide pos="288"/>
      </p:guideLst>
    </p:cSldViewPr>
  </p:slideViewPr>
  <p:outlineViewPr>
    <p:cViewPr>
      <p:scale>
        <a:sx n="33" d="100"/>
        <a:sy n="33" d="100"/>
      </p:scale>
      <p:origin x="0" y="-27678"/>
    </p:cViewPr>
  </p:outlineViewPr>
  <p:notesTextViewPr>
    <p:cViewPr>
      <p:scale>
        <a:sx n="100" d="100"/>
        <a:sy n="100" d="100"/>
      </p:scale>
      <p:origin x="0" y="0"/>
    </p:cViewPr>
  </p:notesTextViewPr>
  <p:sorterViewPr>
    <p:cViewPr>
      <p:scale>
        <a:sx n="100" d="100"/>
        <a:sy n="100" d="100"/>
      </p:scale>
      <p:origin x="0" y="0"/>
    </p:cViewPr>
  </p:sorterViewPr>
  <p:notesViewPr>
    <p:cSldViewPr showGuides="1">
      <p:cViewPr varScale="1">
        <p:scale>
          <a:sx n="87" d="100"/>
          <a:sy n="87" d="100"/>
        </p:scale>
        <p:origin x="3840"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97"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cs typeface="Arial" charset="0"/>
              </a:defRPr>
            </a:lvl1pPr>
          </a:lstStyle>
          <a:p>
            <a:pPr>
              <a:defRPr/>
            </a:pPr>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cs typeface="Arial" charset="0"/>
              </a:defRPr>
            </a:lvl1pPr>
          </a:lstStyle>
          <a:p>
            <a:pPr>
              <a:defRPr/>
            </a:pPr>
            <a:fld id="{343170A5-C96D-4AE2-B8C2-5FAB05B0317B}" type="datetimeFigureOut">
              <a:rPr lang="en-US"/>
              <a:pPr>
                <a:defRPr/>
              </a:pPr>
              <a:t>8/12/2021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cs typeface="Arial" charset="0"/>
              </a:defRPr>
            </a:lvl1pPr>
          </a:lstStyle>
          <a:p>
            <a:pPr>
              <a:defRPr/>
            </a:pPr>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5A247958-AC42-4813-9E8A-053CE2D64AFA}" type="slidenum">
              <a:rPr lang="en-US" altLang="en-US"/>
              <a:pPr/>
              <a:t>‹#›</a:t>
            </a:fld>
            <a:endParaRPr lang="en-US" altLang="en-US" dirty="0"/>
          </a:p>
        </p:txBody>
      </p:sp>
    </p:spTree>
    <p:extLst>
      <p:ext uri="{BB962C8B-B14F-4D97-AF65-F5344CB8AC3E}">
        <p14:creationId xmlns:p14="http://schemas.microsoft.com/office/powerpoint/2010/main" val="2283723878"/>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jpe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cs typeface="Arial"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cs typeface="Arial" charset="0"/>
              </a:defRPr>
            </a:lvl1pPr>
          </a:lstStyle>
          <a:p>
            <a:pPr>
              <a:defRPr/>
            </a:pPr>
            <a:fld id="{328513D0-FD1C-4B88-A2FC-BB69ED29D4F2}" type="datetimeFigureOut">
              <a:rPr lang="en-US"/>
              <a:pPr>
                <a:defRPr/>
              </a:pPr>
              <a:t>8/12/2021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cs typeface="Arial"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0A25A475-2118-4B5D-81D3-0E7712F00974}" type="slidenum">
              <a:rPr lang="en-US" altLang="en-US"/>
              <a:pPr/>
              <a:t>‹#›</a:t>
            </a:fld>
            <a:endParaRPr lang="en-US" altLang="en-US" dirty="0"/>
          </a:p>
        </p:txBody>
      </p:sp>
    </p:spTree>
    <p:extLst>
      <p:ext uri="{BB962C8B-B14F-4D97-AF65-F5344CB8AC3E}">
        <p14:creationId xmlns:p14="http://schemas.microsoft.com/office/powerpoint/2010/main" val="250601226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1E966B4E-180C-4712-B221-82CA51708EFB}" type="slidenum">
              <a:rPr lang="en-CA" altLang="en-US"/>
              <a:pPr/>
              <a:t>57</a:t>
            </a:fld>
            <a:endParaRPr lang="en-CA" altLang="en-US" dirty="0"/>
          </a:p>
        </p:txBody>
      </p:sp>
      <p:sp>
        <p:nvSpPr>
          <p:cNvPr id="7885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smtClean="0"/>
          </a:p>
        </p:txBody>
      </p:sp>
    </p:spTree>
    <p:extLst>
      <p:ext uri="{BB962C8B-B14F-4D97-AF65-F5344CB8AC3E}">
        <p14:creationId xmlns:p14="http://schemas.microsoft.com/office/powerpoint/2010/main" val="35066252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334532BC-59ED-4207-8FBE-64E69E2A6B48}" type="slidenum">
              <a:rPr lang="en-CA" altLang="en-US"/>
              <a:pPr/>
              <a:t>58</a:t>
            </a:fld>
            <a:endParaRPr lang="en-CA" altLang="en-US" dirty="0"/>
          </a:p>
        </p:txBody>
      </p:sp>
      <p:sp>
        <p:nvSpPr>
          <p:cNvPr id="80899"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0900"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smtClean="0"/>
          </a:p>
        </p:txBody>
      </p:sp>
    </p:spTree>
    <p:extLst>
      <p:ext uri="{BB962C8B-B14F-4D97-AF65-F5344CB8AC3E}">
        <p14:creationId xmlns:p14="http://schemas.microsoft.com/office/powerpoint/2010/main" val="436372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266" name="Rectangle 2"/>
          <p:cNvSpPr>
            <a:spLocks noGrp="1" noChangeArrowheads="1"/>
          </p:cNvSpPr>
          <p:nvPr>
            <p:ph type="ctrTitle"/>
          </p:nvPr>
        </p:nvSpPr>
        <p:spPr>
          <a:xfrm>
            <a:off x="685800" y="2130425"/>
            <a:ext cx="7772400" cy="1470025"/>
          </a:xfrm>
        </p:spPr>
        <p:txBody>
          <a:bodyPr/>
          <a:lstStyle>
            <a:lvl1pPr algn="ctr">
              <a:defRPr sz="8000">
                <a:solidFill>
                  <a:srgbClr val="037797"/>
                </a:solidFill>
              </a:defRPr>
            </a:lvl1pPr>
          </a:lstStyle>
          <a:p>
            <a:r>
              <a:rPr lang="en-US" dirty="0"/>
              <a:t>Section #</a:t>
            </a:r>
          </a:p>
        </p:txBody>
      </p:sp>
      <p:sp>
        <p:nvSpPr>
          <p:cNvPr id="11267" name="Rectangle 3"/>
          <p:cNvSpPr>
            <a:spLocks noGrp="1" noChangeArrowheads="1"/>
          </p:cNvSpPr>
          <p:nvPr>
            <p:ph type="subTitle" idx="1"/>
          </p:nvPr>
        </p:nvSpPr>
        <p:spPr>
          <a:xfrm>
            <a:off x="1371600" y="4267200"/>
            <a:ext cx="6400800" cy="1752600"/>
          </a:xfrm>
        </p:spPr>
        <p:txBody>
          <a:bodyPr/>
          <a:lstStyle>
            <a:lvl1pPr marL="0" indent="0" algn="ctr">
              <a:buFontTx/>
              <a:buNone/>
              <a:defRPr/>
            </a:lvl1pPr>
          </a:lstStyle>
          <a:p>
            <a:r>
              <a:rPr lang="en-US"/>
              <a:t>Click to edit Master subtitle style</a:t>
            </a:r>
          </a:p>
        </p:txBody>
      </p:sp>
      <p:sp>
        <p:nvSpPr>
          <p:cNvPr id="4" name="Slide Number Placeholder 4"/>
          <p:cNvSpPr>
            <a:spLocks noGrp="1" noChangeArrowheads="1"/>
          </p:cNvSpPr>
          <p:nvPr>
            <p:ph type="sldNum" sz="quarter" idx="10"/>
          </p:nvPr>
        </p:nvSpPr>
        <p:spPr>
          <a:xfrm>
            <a:off x="6934200" y="6245225"/>
            <a:ext cx="1752600" cy="476250"/>
          </a:xfrm>
        </p:spPr>
        <p:txBody>
          <a:bodyPr/>
          <a:lstStyle>
            <a:lvl1pPr>
              <a:defRPr/>
            </a:lvl1pPr>
          </a:lstStyle>
          <a:p>
            <a:fld id="{7EE8BC16-DA08-4CB9-8BCA-870E52362720}" type="slidenum">
              <a:rPr lang="en-US" altLang="en-US"/>
              <a:pPr/>
              <a:t>‹#›</a:t>
            </a:fld>
            <a:endParaRPr lang="en-US" altLang="en-US" dirty="0"/>
          </a:p>
        </p:txBody>
      </p:sp>
    </p:spTree>
    <p:extLst>
      <p:ext uri="{BB962C8B-B14F-4D97-AF65-F5344CB8AC3E}">
        <p14:creationId xmlns:p14="http://schemas.microsoft.com/office/powerpoint/2010/main" val="2992922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fld id="{AB08D3BD-3838-4706-BE2C-3B78400853DA}" type="slidenum">
              <a:rPr lang="en-US" altLang="en-US"/>
              <a:pPr/>
              <a:t>‹#›</a:t>
            </a:fld>
            <a:endParaRPr lang="en-US" altLang="en-US" dirty="0"/>
          </a:p>
        </p:txBody>
      </p:sp>
    </p:spTree>
    <p:extLst>
      <p:ext uri="{BB962C8B-B14F-4D97-AF65-F5344CB8AC3E}">
        <p14:creationId xmlns:p14="http://schemas.microsoft.com/office/powerpoint/2010/main" val="2767857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ln/>
        </p:spPr>
        <p:txBody>
          <a:bodyPr/>
          <a:lstStyle>
            <a:lvl1pPr>
              <a:defRPr/>
            </a:lvl1pPr>
          </a:lstStyle>
          <a:p>
            <a:fld id="{210B543E-2F8A-4F14-8C06-769F70F066F9}" type="slidenum">
              <a:rPr lang="en-US" altLang="en-US"/>
              <a:pPr/>
              <a:t>‹#›</a:t>
            </a:fld>
            <a:endParaRPr lang="en-US" altLang="en-US" dirty="0"/>
          </a:p>
        </p:txBody>
      </p:sp>
    </p:spTree>
    <p:extLst>
      <p:ext uri="{BB962C8B-B14F-4D97-AF65-F5344CB8AC3E}">
        <p14:creationId xmlns:p14="http://schemas.microsoft.com/office/powerpoint/2010/main" val="15503181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ln/>
        </p:spPr>
        <p:txBody>
          <a:bodyPr/>
          <a:lstStyle>
            <a:lvl1pPr>
              <a:defRPr/>
            </a:lvl1pPr>
          </a:lstStyle>
          <a:p>
            <a:fld id="{0DE88D5D-1A0D-4AF8-BB0B-2FA85F7E74A6}" type="slidenum">
              <a:rPr lang="en-US" altLang="en-US"/>
              <a:pPr/>
              <a:t>‹#›</a:t>
            </a:fld>
            <a:endParaRPr lang="en-US" altLang="en-US" dirty="0"/>
          </a:p>
        </p:txBody>
      </p:sp>
    </p:spTree>
    <p:extLst>
      <p:ext uri="{BB962C8B-B14F-4D97-AF65-F5344CB8AC3E}">
        <p14:creationId xmlns:p14="http://schemas.microsoft.com/office/powerpoint/2010/main" val="1323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marL="342900" indent="-342900">
              <a:buFont typeface="Arial" panose="020B0604020202020204" pitchFamily="34" charset="0"/>
              <a:buChar char="•"/>
              <a:defRPr/>
            </a:lvl1pPr>
            <a:lvl2pPr marL="742950" indent="-285750">
              <a:buFont typeface="Arial" panose="020B0604020202020204" pitchFamily="34" charset="0"/>
              <a:buChar char="•"/>
              <a:defRPr/>
            </a:lvl2pPr>
            <a:lvl3pPr marL="1143000" indent="-228600">
              <a:buFont typeface="Arial" panose="020B0604020202020204" pitchFamily="34" charset="0"/>
              <a:buChar char="•"/>
              <a:defRPr/>
            </a:lvl3pPr>
            <a:lvl4pPr marL="1600200" indent="-228600">
              <a:buFont typeface="Arial" panose="020B0604020202020204" pitchFamily="34" charset="0"/>
              <a:buChar char="•"/>
              <a:defRPr/>
            </a:lvl4pPr>
            <a:lvl5pPr marL="2057400" indent="-228600">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6"/>
          <p:cNvSpPr>
            <a:spLocks noGrp="1" noChangeArrowheads="1"/>
          </p:cNvSpPr>
          <p:nvPr>
            <p:ph type="sldNum" sz="quarter" idx="10"/>
          </p:nvPr>
        </p:nvSpPr>
        <p:spPr>
          <a:ln/>
        </p:spPr>
        <p:txBody>
          <a:bodyPr/>
          <a:lstStyle>
            <a:lvl1pPr>
              <a:defRPr/>
            </a:lvl1pPr>
          </a:lstStyle>
          <a:p>
            <a:fld id="{5533270E-AED1-4ED1-80E9-784D6D25B25B}" type="slidenum">
              <a:rPr lang="en-US" altLang="en-US"/>
              <a:pPr/>
              <a:t>‹#›</a:t>
            </a:fld>
            <a:endParaRPr lang="en-US" altLang="en-US" dirty="0"/>
          </a:p>
        </p:txBody>
      </p:sp>
    </p:spTree>
    <p:extLst>
      <p:ext uri="{BB962C8B-B14F-4D97-AF65-F5344CB8AC3E}">
        <p14:creationId xmlns:p14="http://schemas.microsoft.com/office/powerpoint/2010/main" val="882832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1676400"/>
          </a:xfrm>
        </p:spPr>
        <p:txBody>
          <a:bodyPr/>
          <a:lstStyle>
            <a:lvl1pPr marL="342900" indent="-342900">
              <a:buFont typeface="Arial" panose="020B0604020202020204" pitchFamily="34" charset="0"/>
              <a:buChar char="•"/>
              <a:defRPr/>
            </a:lvl1pPr>
            <a:lvl2pPr marL="742950" indent="-285750">
              <a:buFont typeface="Arial" panose="020B0604020202020204" pitchFamily="34" charset="0"/>
              <a:buChar char="•"/>
              <a:defRPr/>
            </a:lvl2pPr>
            <a:lvl3pPr marL="1143000" indent="-228600">
              <a:buFont typeface="Arial" panose="020B0604020202020204" pitchFamily="34" charset="0"/>
              <a:buChar char="•"/>
              <a:defRPr/>
            </a:lvl3pPr>
            <a:lvl4pPr marL="1600200" indent="-228600">
              <a:buFont typeface="Arial" panose="020B0604020202020204" pitchFamily="34" charset="0"/>
              <a:buChar char="•"/>
              <a:defRPr/>
            </a:lvl4pPr>
            <a:lvl5pPr marL="2057400" indent="-228600">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6"/>
          <p:cNvSpPr>
            <a:spLocks noGrp="1" noChangeArrowheads="1"/>
          </p:cNvSpPr>
          <p:nvPr>
            <p:ph type="sldNum" sz="quarter" idx="10"/>
          </p:nvPr>
        </p:nvSpPr>
        <p:spPr>
          <a:ln/>
        </p:spPr>
        <p:txBody>
          <a:bodyPr/>
          <a:lstStyle>
            <a:lvl1pPr>
              <a:defRPr/>
            </a:lvl1pPr>
          </a:lstStyle>
          <a:p>
            <a:fld id="{5533270E-AED1-4ED1-80E9-784D6D25B25B}" type="slidenum">
              <a:rPr lang="en-US" altLang="en-US"/>
              <a:pPr/>
              <a:t>‹#›</a:t>
            </a:fld>
            <a:endParaRPr lang="en-US" altLang="en-US" dirty="0"/>
          </a:p>
        </p:txBody>
      </p:sp>
      <p:sp>
        <p:nvSpPr>
          <p:cNvPr id="6" name="Content Placeholder 5"/>
          <p:cNvSpPr>
            <a:spLocks noGrp="1"/>
          </p:cNvSpPr>
          <p:nvPr>
            <p:ph sz="quarter" idx="11"/>
          </p:nvPr>
        </p:nvSpPr>
        <p:spPr>
          <a:xfrm>
            <a:off x="457200" y="3505200"/>
            <a:ext cx="8229600" cy="2057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Tree>
    <p:extLst>
      <p:ext uri="{BB962C8B-B14F-4D97-AF65-F5344CB8AC3E}">
        <p14:creationId xmlns:p14="http://schemas.microsoft.com/office/powerpoint/2010/main" val="747918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6"/>
          <p:cNvSpPr>
            <a:spLocks noGrp="1" noChangeArrowheads="1"/>
          </p:cNvSpPr>
          <p:nvPr>
            <p:ph type="sldNum" sz="quarter" idx="10"/>
          </p:nvPr>
        </p:nvSpPr>
        <p:spPr>
          <a:ln/>
        </p:spPr>
        <p:txBody>
          <a:bodyPr/>
          <a:lstStyle>
            <a:lvl1pPr>
              <a:defRPr/>
            </a:lvl1pPr>
          </a:lstStyle>
          <a:p>
            <a:fld id="{8954CB99-2DDF-4348-A6BF-692F6B15000D}" type="slidenum">
              <a:rPr lang="en-US" altLang="en-US"/>
              <a:pPr/>
              <a:t>‹#›</a:t>
            </a:fld>
            <a:endParaRPr lang="en-US" altLang="en-US" dirty="0"/>
          </a:p>
        </p:txBody>
      </p:sp>
    </p:spTree>
    <p:extLst>
      <p:ext uri="{BB962C8B-B14F-4D97-AF65-F5344CB8AC3E}">
        <p14:creationId xmlns:p14="http://schemas.microsoft.com/office/powerpoint/2010/main" val="1721050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6"/>
          <p:cNvSpPr>
            <a:spLocks noGrp="1" noChangeArrowheads="1"/>
          </p:cNvSpPr>
          <p:nvPr>
            <p:ph type="sldNum" sz="quarter" idx="10"/>
          </p:nvPr>
        </p:nvSpPr>
        <p:spPr>
          <a:ln/>
        </p:spPr>
        <p:txBody>
          <a:bodyPr/>
          <a:lstStyle>
            <a:lvl1pPr>
              <a:defRPr/>
            </a:lvl1pPr>
          </a:lstStyle>
          <a:p>
            <a:fld id="{408CC496-40A5-4065-B6C6-7BE746DC99F2}" type="slidenum">
              <a:rPr lang="en-US" altLang="en-US"/>
              <a:pPr/>
              <a:t>‹#›</a:t>
            </a:fld>
            <a:endParaRPr lang="en-US" altLang="en-US" dirty="0"/>
          </a:p>
        </p:txBody>
      </p:sp>
    </p:spTree>
    <p:extLst>
      <p:ext uri="{BB962C8B-B14F-4D97-AF65-F5344CB8AC3E}">
        <p14:creationId xmlns:p14="http://schemas.microsoft.com/office/powerpoint/2010/main" val="4243777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a:spLocks noGrp="1" noChangeArrowheads="1"/>
          </p:cNvSpPr>
          <p:nvPr>
            <p:ph type="sldNum" sz="quarter" idx="10"/>
          </p:nvPr>
        </p:nvSpPr>
        <p:spPr>
          <a:ln/>
        </p:spPr>
        <p:txBody>
          <a:bodyPr/>
          <a:lstStyle>
            <a:lvl1pPr>
              <a:defRPr/>
            </a:lvl1pPr>
          </a:lstStyle>
          <a:p>
            <a:fld id="{16B349BA-B77A-4EDC-9691-2752DCEEE5DB}" type="slidenum">
              <a:rPr lang="en-US" altLang="en-US"/>
              <a:pPr/>
              <a:t>‹#›</a:t>
            </a:fld>
            <a:endParaRPr lang="en-US" altLang="en-US" dirty="0"/>
          </a:p>
        </p:txBody>
      </p:sp>
    </p:spTree>
    <p:extLst>
      <p:ext uri="{BB962C8B-B14F-4D97-AF65-F5344CB8AC3E}">
        <p14:creationId xmlns:p14="http://schemas.microsoft.com/office/powerpoint/2010/main" val="2523424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6"/>
          <p:cNvSpPr>
            <a:spLocks noGrp="1" noChangeArrowheads="1"/>
          </p:cNvSpPr>
          <p:nvPr>
            <p:ph type="sldNum" sz="quarter" idx="10"/>
          </p:nvPr>
        </p:nvSpPr>
        <p:spPr>
          <a:ln/>
        </p:spPr>
        <p:txBody>
          <a:bodyPr/>
          <a:lstStyle>
            <a:lvl1pPr>
              <a:defRPr/>
            </a:lvl1pPr>
          </a:lstStyle>
          <a:p>
            <a:fld id="{BDEBDA3A-46F7-4319-BCF5-C2088B6D3D51}" type="slidenum">
              <a:rPr lang="en-US" altLang="en-US"/>
              <a:pPr/>
              <a:t>‹#›</a:t>
            </a:fld>
            <a:endParaRPr lang="en-US" altLang="en-US" dirty="0"/>
          </a:p>
        </p:txBody>
      </p:sp>
    </p:spTree>
    <p:extLst>
      <p:ext uri="{BB962C8B-B14F-4D97-AF65-F5344CB8AC3E}">
        <p14:creationId xmlns:p14="http://schemas.microsoft.com/office/powerpoint/2010/main" val="3752341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fld id="{C62BEC73-43B3-45CD-9AA0-E8FD350EDF8D}" type="slidenum">
              <a:rPr lang="en-US" altLang="en-US"/>
              <a:pPr/>
              <a:t>‹#›</a:t>
            </a:fld>
            <a:endParaRPr lang="en-US" altLang="en-US" dirty="0"/>
          </a:p>
        </p:txBody>
      </p:sp>
    </p:spTree>
    <p:extLst>
      <p:ext uri="{BB962C8B-B14F-4D97-AF65-F5344CB8AC3E}">
        <p14:creationId xmlns:p14="http://schemas.microsoft.com/office/powerpoint/2010/main" val="22633485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fld id="{97AC5829-E08B-49A0-8FA0-07DFEA34DD2E}" type="slidenum">
              <a:rPr lang="en-US" altLang="en-US"/>
              <a:pPr/>
              <a:t>‹#›</a:t>
            </a:fld>
            <a:endParaRPr lang="en-US" altLang="en-US" dirty="0"/>
          </a:p>
        </p:txBody>
      </p:sp>
    </p:spTree>
    <p:extLst>
      <p:ext uri="{BB962C8B-B14F-4D97-AF65-F5344CB8AC3E}">
        <p14:creationId xmlns:p14="http://schemas.microsoft.com/office/powerpoint/2010/main" val="552637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fld id="{B053186E-5846-492F-B3BB-3553949C2312}" type="slidenum">
              <a:rPr lang="en-US" altLang="en-US"/>
              <a:pPr/>
              <a:t>‹#›</a:t>
            </a:fld>
            <a:endParaRPr lang="en-US" altLang="en-US" dirty="0"/>
          </a:p>
        </p:txBody>
      </p:sp>
      <p:sp>
        <p:nvSpPr>
          <p:cNvPr id="1029" name="Text Box 14"/>
          <p:cNvSpPr txBox="1">
            <a:spLocks noChangeArrowheads="1"/>
          </p:cNvSpPr>
          <p:nvPr userDrawn="1"/>
        </p:nvSpPr>
        <p:spPr bwMode="auto">
          <a:xfrm>
            <a:off x="1192213" y="6415088"/>
            <a:ext cx="5665787" cy="276225"/>
          </a:xfrm>
          <a:prstGeom prst="rect">
            <a:avLst/>
          </a:prstGeom>
          <a:noFill/>
          <a:ln>
            <a:noFill/>
          </a:ln>
        </p:spPr>
        <p:txBody>
          <a:bodyP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defRPr/>
            </a:pPr>
            <a:r>
              <a:rPr lang="en-US" altLang="en-US" sz="1200" dirty="0">
                <a:latin typeface="Times New Roman" pitchFamily="18" charset="0"/>
              </a:rPr>
              <a:t>Copyright © 2021, 2018, 2015, 2012, 2009 Pearson Education, Inc. All rights reserved.</a:t>
            </a:r>
          </a:p>
        </p:txBody>
      </p:sp>
      <p:pic>
        <p:nvPicPr>
          <p:cNvPr id="2" name="Picture 6"/>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52400" y="6394450"/>
            <a:ext cx="998538"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63" r:id="rId1"/>
    <p:sldLayoutId id="2147483853" r:id="rId2"/>
    <p:sldLayoutId id="2147483864"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Lst>
  <p:timing>
    <p:tnLst>
      <p:par>
        <p:cTn id="1" dur="indefinite" restart="never" nodeType="tmRoot"/>
      </p:par>
    </p:tnLst>
  </p:timing>
  <p:txStyles>
    <p:titleStyle>
      <a:lvl1pPr algn="l" rtl="0" eaLnBrk="0" fontAlgn="base" hangingPunct="0">
        <a:spcBef>
          <a:spcPct val="0"/>
        </a:spcBef>
        <a:spcAft>
          <a:spcPct val="0"/>
        </a:spcAft>
        <a:defRPr sz="4400">
          <a:solidFill>
            <a:srgbClr val="037797"/>
          </a:solidFill>
          <a:latin typeface="+mj-lt"/>
          <a:ea typeface="+mj-ea"/>
          <a:cs typeface="+mj-cs"/>
        </a:defRPr>
      </a:lvl1pPr>
      <a:lvl2pPr algn="l" rtl="0" eaLnBrk="0" fontAlgn="base" hangingPunct="0">
        <a:spcBef>
          <a:spcPct val="0"/>
        </a:spcBef>
        <a:spcAft>
          <a:spcPct val="0"/>
        </a:spcAft>
        <a:defRPr sz="4400">
          <a:solidFill>
            <a:srgbClr val="0488AE"/>
          </a:solidFill>
          <a:latin typeface="Arial" charset="0"/>
          <a:cs typeface="Arial" charset="0"/>
        </a:defRPr>
      </a:lvl2pPr>
      <a:lvl3pPr algn="l" rtl="0" eaLnBrk="0" fontAlgn="base" hangingPunct="0">
        <a:spcBef>
          <a:spcPct val="0"/>
        </a:spcBef>
        <a:spcAft>
          <a:spcPct val="0"/>
        </a:spcAft>
        <a:defRPr sz="4400">
          <a:solidFill>
            <a:srgbClr val="0488AE"/>
          </a:solidFill>
          <a:latin typeface="Arial" charset="0"/>
          <a:cs typeface="Arial" charset="0"/>
        </a:defRPr>
      </a:lvl3pPr>
      <a:lvl4pPr algn="l" rtl="0" eaLnBrk="0" fontAlgn="base" hangingPunct="0">
        <a:spcBef>
          <a:spcPct val="0"/>
        </a:spcBef>
        <a:spcAft>
          <a:spcPct val="0"/>
        </a:spcAft>
        <a:defRPr sz="4400">
          <a:solidFill>
            <a:srgbClr val="0488AE"/>
          </a:solidFill>
          <a:latin typeface="Arial" charset="0"/>
          <a:cs typeface="Arial" charset="0"/>
        </a:defRPr>
      </a:lvl4pPr>
      <a:lvl5pPr algn="l" rtl="0" eaLnBrk="0" fontAlgn="base" hangingPunct="0">
        <a:spcBef>
          <a:spcPct val="0"/>
        </a:spcBef>
        <a:spcAft>
          <a:spcPct val="0"/>
        </a:spcAft>
        <a:defRPr sz="4400">
          <a:solidFill>
            <a:srgbClr val="0488AE"/>
          </a:solidFill>
          <a:latin typeface="Arial" charset="0"/>
          <a:cs typeface="Arial" charset="0"/>
        </a:defRPr>
      </a:lvl5pPr>
      <a:lvl6pPr marL="457200" algn="l" rtl="0" fontAlgn="base">
        <a:spcBef>
          <a:spcPct val="0"/>
        </a:spcBef>
        <a:spcAft>
          <a:spcPct val="0"/>
        </a:spcAft>
        <a:defRPr sz="4400">
          <a:solidFill>
            <a:srgbClr val="FF3300"/>
          </a:solidFill>
          <a:latin typeface="Arial" charset="0"/>
          <a:cs typeface="Arial" charset="0"/>
        </a:defRPr>
      </a:lvl6pPr>
      <a:lvl7pPr marL="914400" algn="l" rtl="0" fontAlgn="base">
        <a:spcBef>
          <a:spcPct val="0"/>
        </a:spcBef>
        <a:spcAft>
          <a:spcPct val="0"/>
        </a:spcAft>
        <a:defRPr sz="4400">
          <a:solidFill>
            <a:srgbClr val="FF3300"/>
          </a:solidFill>
          <a:latin typeface="Arial" charset="0"/>
          <a:cs typeface="Arial" charset="0"/>
        </a:defRPr>
      </a:lvl7pPr>
      <a:lvl8pPr marL="1371600" algn="l" rtl="0" fontAlgn="base">
        <a:spcBef>
          <a:spcPct val="0"/>
        </a:spcBef>
        <a:spcAft>
          <a:spcPct val="0"/>
        </a:spcAft>
        <a:defRPr sz="4400">
          <a:solidFill>
            <a:srgbClr val="FF3300"/>
          </a:solidFill>
          <a:latin typeface="Arial" charset="0"/>
          <a:cs typeface="Arial" charset="0"/>
        </a:defRPr>
      </a:lvl8pPr>
      <a:lvl9pPr marL="1828800" algn="l" rtl="0" fontAlgn="base">
        <a:spcBef>
          <a:spcPct val="0"/>
        </a:spcBef>
        <a:spcAft>
          <a:spcPct val="0"/>
        </a:spcAft>
        <a:defRPr sz="4400">
          <a:solidFill>
            <a:srgbClr val="FF3300"/>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8000" y="1440000"/>
            <a:ext cx="7772400" cy="1470025"/>
          </a:xfrm>
        </p:spPr>
        <p:txBody>
          <a:bodyPr/>
          <a:lstStyle/>
          <a:p>
            <a:pPr lvl="0" eaLnBrk="1" hangingPunct="1">
              <a:lnSpc>
                <a:spcPct val="140000"/>
              </a:lnSpc>
              <a:spcBef>
                <a:spcPct val="50000"/>
              </a:spcBef>
            </a:pPr>
            <a:r>
              <a:rPr lang="en-US" altLang="en-US" sz="4400" b="1" kern="1200" dirty="0">
                <a:latin typeface="Arial" panose="020B0604020202020204" pitchFamily="34" charset="0"/>
                <a:ea typeface="+mn-ea"/>
                <a:cs typeface="Arial" panose="020B0604020202020204" pitchFamily="34" charset="0"/>
              </a:rPr>
              <a:t>Chapter 6:</a:t>
            </a:r>
            <a:r>
              <a:rPr lang="en-US" altLang="en-US" sz="2800" b="1" kern="1200" dirty="0">
                <a:latin typeface="Arial" panose="020B0604020202020204" pitchFamily="34" charset="0"/>
                <a:ea typeface="+mn-ea"/>
                <a:cs typeface="Arial" panose="020B0604020202020204" pitchFamily="34" charset="0"/>
              </a:rPr>
              <a:t/>
            </a:r>
            <a:br>
              <a:rPr lang="en-US" altLang="en-US" sz="2800" b="1" kern="1200" dirty="0">
                <a:latin typeface="Arial" panose="020B0604020202020204" pitchFamily="34" charset="0"/>
                <a:ea typeface="+mn-ea"/>
                <a:cs typeface="Arial" panose="020B0604020202020204" pitchFamily="34" charset="0"/>
              </a:rPr>
            </a:br>
            <a:r>
              <a:rPr lang="en-US" altLang="en-US" sz="2800" b="1" kern="1200" dirty="0">
                <a:solidFill>
                  <a:srgbClr val="000000"/>
                </a:solidFill>
                <a:latin typeface="Arial" panose="020B0604020202020204" pitchFamily="34" charset="0"/>
                <a:ea typeface="+mn-ea"/>
                <a:cs typeface="Arial" panose="020B0604020202020204" pitchFamily="34" charset="0"/>
              </a:rPr>
              <a:t>Functions </a:t>
            </a:r>
            <a:endParaRPr lang="en-IN" dirty="0"/>
          </a:p>
        </p:txBody>
      </p:sp>
    </p:spTree>
    <p:extLst>
      <p:ext uri="{BB962C8B-B14F-4D97-AF65-F5344CB8AC3E}">
        <p14:creationId xmlns:p14="http://schemas.microsoft.com/office/powerpoint/2010/main" val="2060534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noChangeArrowheads="1"/>
          </p:cNvSpPr>
          <p:nvPr>
            <p:ph type="title"/>
          </p:nvPr>
        </p:nvSpPr>
        <p:spPr/>
        <p:txBody>
          <a:bodyPr/>
          <a:lstStyle/>
          <a:p>
            <a:r>
              <a:rPr lang="en-US" altLang="en-US" dirty="0" smtClean="0"/>
              <a:t>Calling a Function</a:t>
            </a:r>
          </a:p>
        </p:txBody>
      </p:sp>
      <p:sp>
        <p:nvSpPr>
          <p:cNvPr id="14339" name="Content Placeholder 2"/>
          <p:cNvSpPr>
            <a:spLocks noGrp="1" noChangeArrowheads="1"/>
          </p:cNvSpPr>
          <p:nvPr>
            <p:ph idx="1"/>
          </p:nvPr>
        </p:nvSpPr>
        <p:spPr/>
        <p:txBody>
          <a:bodyPr/>
          <a:lstStyle/>
          <a:p>
            <a:pPr>
              <a:lnSpc>
                <a:spcPct val="90000"/>
              </a:lnSpc>
              <a:buFontTx/>
              <a:buChar char="•"/>
            </a:pPr>
            <a:r>
              <a:rPr lang="en-US" altLang="en-US" sz="2800" dirty="0" smtClean="0"/>
              <a:t>To call a function, use the function name followed by </a:t>
            </a:r>
            <a:r>
              <a:rPr lang="en-US" altLang="en-US" sz="2800" dirty="0" smtClean="0">
                <a:latin typeface="Courier New" panose="02070309020205020404" pitchFamily="49" charset="0"/>
              </a:rPr>
              <a:t>()</a:t>
            </a:r>
            <a:r>
              <a:rPr lang="en-US" altLang="en-US" sz="2800" dirty="0" smtClean="0"/>
              <a:t> and </a:t>
            </a:r>
            <a:r>
              <a:rPr lang="en-US" altLang="en-US" sz="2800" dirty="0" smtClean="0">
                <a:latin typeface="Courier New" panose="02070309020205020404" pitchFamily="49" charset="0"/>
              </a:rPr>
              <a:t>;</a:t>
            </a:r>
          </a:p>
          <a:p>
            <a:pPr marL="1026000" lvl="1">
              <a:lnSpc>
                <a:spcPct val="90000"/>
              </a:lnSpc>
              <a:buClr>
                <a:srgbClr val="3333CC"/>
              </a:buClr>
              <a:buFontTx/>
              <a:buNone/>
            </a:pPr>
            <a:r>
              <a:rPr lang="en-US" altLang="en-US" sz="2400" dirty="0" smtClean="0">
                <a:latin typeface="Courier New" panose="02070309020205020404" pitchFamily="49" charset="0"/>
              </a:rPr>
              <a:t>printHeading();</a:t>
            </a:r>
          </a:p>
          <a:p>
            <a:pPr>
              <a:lnSpc>
                <a:spcPct val="90000"/>
              </a:lnSpc>
              <a:spcBef>
                <a:spcPts val="3300"/>
              </a:spcBef>
              <a:buFontTx/>
              <a:buChar char="•"/>
            </a:pPr>
            <a:r>
              <a:rPr lang="en-US" altLang="en-US" sz="2800" dirty="0" smtClean="0"/>
              <a:t>When called, program executes the body of the called function</a:t>
            </a:r>
          </a:p>
          <a:p>
            <a:pPr>
              <a:lnSpc>
                <a:spcPct val="90000"/>
              </a:lnSpc>
              <a:spcBef>
                <a:spcPts val="3700"/>
              </a:spcBef>
              <a:buFontTx/>
              <a:buChar char="•"/>
            </a:pPr>
            <a:r>
              <a:rPr lang="en-US" altLang="en-US" sz="2800" dirty="0" smtClean="0"/>
              <a:t>After the function terminates, execution resumes in the calling function at point of call.</a:t>
            </a:r>
          </a:p>
        </p:txBody>
      </p:sp>
    </p:spTree>
    <p:extLst>
      <p:ext uri="{BB962C8B-B14F-4D97-AF65-F5344CB8AC3E}">
        <p14:creationId xmlns:p14="http://schemas.microsoft.com/office/powerpoint/2010/main" val="33285672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noChangeArrowheads="1"/>
          </p:cNvSpPr>
          <p:nvPr>
            <p:ph type="title"/>
          </p:nvPr>
        </p:nvSpPr>
        <p:spPr>
          <a:xfrm>
            <a:off x="457200" y="525600"/>
            <a:ext cx="8229600" cy="653400"/>
          </a:xfrm>
        </p:spPr>
        <p:txBody>
          <a:bodyPr anchor="ctr"/>
          <a:lstStyle/>
          <a:p>
            <a:r>
              <a:rPr lang="en-US" altLang="en-US" dirty="0" smtClean="0"/>
              <a:t>Functions in Program 6-1</a:t>
            </a:r>
          </a:p>
        </p:txBody>
      </p:sp>
      <p:pic>
        <p:nvPicPr>
          <p:cNvPr id="15363" name="Picture 1" descr="The screenshot displays a program with two functions. The first function displays a greeting. The return type is void, function name is displayMessage, and an empty parameter list. The message reads, &quot;Hello from the function displayMessage.&quot; The function main contains two smaller statements separated by a semicolon, inside an open and close brace. The return type integer, the function name main, and the empty parameter list contain two statements separated by a semicolon. The function int main shows the output statements and calls the displayMessage function. The program output displays the output one below the other: Hello from main. Hello from the function displayMessage. Back in function main again.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219200"/>
            <a:ext cx="4876800" cy="5118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99869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noChangeArrowheads="1"/>
          </p:cNvSpPr>
          <p:nvPr>
            <p:ph type="title"/>
          </p:nvPr>
        </p:nvSpPr>
        <p:spPr/>
        <p:txBody>
          <a:bodyPr/>
          <a:lstStyle/>
          <a:p>
            <a:r>
              <a:rPr lang="en-US" altLang="en-US" dirty="0" smtClean="0"/>
              <a:t>Flow of Control in Program 6-1</a:t>
            </a:r>
          </a:p>
        </p:txBody>
      </p:sp>
      <p:pic>
        <p:nvPicPr>
          <p:cNvPr id="16387" name="Picture 2" descr="A program displays the flow of control between two functions, main and function 2. The program executes the main function body and displays the output. The output reads, &quot;Hello from main.&quot; The program calls the first function displayMessage and executes the body of the called function. The output reads, &quot;Hello from the function displayMessage.&quot; After the function terminates, the program resumes and executes the second function in the main. The output reads, &quot;Back in function main again.&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3963" y="2038350"/>
            <a:ext cx="6696075" cy="278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noChangeArrowheads="1"/>
          </p:cNvSpPr>
          <p:nvPr>
            <p:ph type="title"/>
          </p:nvPr>
        </p:nvSpPr>
        <p:spPr/>
        <p:txBody>
          <a:bodyPr/>
          <a:lstStyle/>
          <a:p>
            <a:r>
              <a:rPr lang="en-US" altLang="en-US" dirty="0" smtClean="0"/>
              <a:t>Calling Functions</a:t>
            </a:r>
          </a:p>
        </p:txBody>
      </p:sp>
      <p:sp>
        <p:nvSpPr>
          <p:cNvPr id="17411" name="Content Placeholder 2"/>
          <p:cNvSpPr>
            <a:spLocks noGrp="1" noChangeArrowheads="1"/>
          </p:cNvSpPr>
          <p:nvPr>
            <p:ph idx="1"/>
          </p:nvPr>
        </p:nvSpPr>
        <p:spPr/>
        <p:txBody>
          <a:bodyPr/>
          <a:lstStyle/>
          <a:p>
            <a:pPr>
              <a:lnSpc>
                <a:spcPct val="90000"/>
              </a:lnSpc>
              <a:buFontTx/>
              <a:buChar char="•"/>
            </a:pPr>
            <a:r>
              <a:rPr lang="en-US" altLang="en-US" dirty="0" smtClean="0"/>
              <a:t> </a:t>
            </a:r>
            <a:r>
              <a:rPr lang="en-US" altLang="en-US" dirty="0" smtClean="0">
                <a:latin typeface="Courier New" panose="02070309020205020404" pitchFamily="49" charset="0"/>
              </a:rPr>
              <a:t>main</a:t>
            </a:r>
            <a:r>
              <a:rPr lang="en-US" altLang="en-US" dirty="0" smtClean="0"/>
              <a:t> can call any number of functions</a:t>
            </a:r>
          </a:p>
          <a:p>
            <a:pPr>
              <a:lnSpc>
                <a:spcPct val="90000"/>
              </a:lnSpc>
              <a:buFontTx/>
              <a:buChar char="•"/>
            </a:pPr>
            <a:r>
              <a:rPr lang="en-US" altLang="en-US" dirty="0" smtClean="0"/>
              <a:t>Functions can call other functions</a:t>
            </a:r>
          </a:p>
          <a:p>
            <a:pPr>
              <a:lnSpc>
                <a:spcPct val="90000"/>
              </a:lnSpc>
              <a:buFontTx/>
              <a:buChar char="•"/>
            </a:pPr>
            <a:r>
              <a:rPr lang="en-US" altLang="en-US" dirty="0" smtClean="0"/>
              <a:t>Compiler must know the following </a:t>
            </a:r>
            <a:r>
              <a:rPr lang="en-US" altLang="en-US" dirty="0" smtClean="0"/>
              <a:t>about a </a:t>
            </a:r>
            <a:r>
              <a:rPr lang="en-US" altLang="en-US" dirty="0" smtClean="0"/>
              <a:t>function before it is called:</a:t>
            </a:r>
          </a:p>
          <a:p>
            <a:pPr lvl="1">
              <a:lnSpc>
                <a:spcPct val="90000"/>
              </a:lnSpc>
            </a:pPr>
            <a:r>
              <a:rPr lang="en-US" altLang="en-US" dirty="0" smtClean="0"/>
              <a:t>name</a:t>
            </a:r>
          </a:p>
          <a:p>
            <a:pPr lvl="1">
              <a:lnSpc>
                <a:spcPct val="90000"/>
              </a:lnSpc>
            </a:pPr>
            <a:r>
              <a:rPr lang="en-US" altLang="en-US" dirty="0" smtClean="0"/>
              <a:t>return type</a:t>
            </a:r>
          </a:p>
          <a:p>
            <a:pPr lvl="1">
              <a:lnSpc>
                <a:spcPct val="90000"/>
              </a:lnSpc>
            </a:pPr>
            <a:r>
              <a:rPr lang="en-US" altLang="en-US" dirty="0" smtClean="0"/>
              <a:t>number of parameters</a:t>
            </a:r>
          </a:p>
          <a:p>
            <a:pPr lvl="1">
              <a:lnSpc>
                <a:spcPct val="90000"/>
              </a:lnSpc>
            </a:pPr>
            <a:r>
              <a:rPr lang="en-US" altLang="en-US" dirty="0" smtClean="0"/>
              <a:t>data type of each parameter</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noChangeArrowheads="1"/>
          </p:cNvSpPr>
          <p:nvPr>
            <p:ph type="ctrTitle"/>
          </p:nvPr>
        </p:nvSpPr>
        <p:spPr/>
        <p:txBody>
          <a:bodyPr/>
          <a:lstStyle/>
          <a:p>
            <a:r>
              <a:rPr lang="en-US" altLang="en-US" dirty="0" smtClean="0"/>
              <a:t>6.3</a:t>
            </a:r>
          </a:p>
        </p:txBody>
      </p:sp>
      <p:sp>
        <p:nvSpPr>
          <p:cNvPr id="18435" name="Subtitle 2"/>
          <p:cNvSpPr>
            <a:spLocks noGrp="1" noChangeArrowheads="1"/>
          </p:cNvSpPr>
          <p:nvPr>
            <p:ph type="subTitle" idx="1"/>
          </p:nvPr>
        </p:nvSpPr>
        <p:spPr/>
        <p:txBody>
          <a:bodyPr/>
          <a:lstStyle/>
          <a:p>
            <a:r>
              <a:rPr lang="en-US" altLang="en-US" dirty="0" smtClean="0"/>
              <a:t>Function Prototypes</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Function Prototypes</a:t>
            </a:r>
            <a:endParaRPr lang="en-IN" dirty="0"/>
          </a:p>
        </p:txBody>
      </p:sp>
      <p:sp>
        <p:nvSpPr>
          <p:cNvPr id="3" name="Content Placeholder 2"/>
          <p:cNvSpPr>
            <a:spLocks noGrp="1"/>
          </p:cNvSpPr>
          <p:nvPr>
            <p:ph idx="1"/>
          </p:nvPr>
        </p:nvSpPr>
        <p:spPr/>
        <p:txBody>
          <a:bodyPr/>
          <a:lstStyle/>
          <a:p>
            <a:pPr lvl="0">
              <a:lnSpc>
                <a:spcPct val="90000"/>
              </a:lnSpc>
              <a:buFontTx/>
              <a:buChar char="•"/>
            </a:pPr>
            <a:r>
              <a:rPr lang="en-US" altLang="en-US" sz="2800" dirty="0">
                <a:solidFill>
                  <a:srgbClr val="000000"/>
                </a:solidFill>
              </a:rPr>
              <a:t>Ways to notify the compiler about a function before a call to the function</a:t>
            </a:r>
            <a:r>
              <a:rPr lang="en-US" altLang="en-US" sz="2800" dirty="0" smtClean="0">
                <a:solidFill>
                  <a:srgbClr val="000000"/>
                </a:solidFill>
              </a:rPr>
              <a:t>:</a:t>
            </a:r>
            <a:endParaRPr lang="en-US" altLang="en-US" sz="2800" dirty="0">
              <a:solidFill>
                <a:srgbClr val="000000"/>
              </a:solidFill>
            </a:endParaRPr>
          </a:p>
          <a:p>
            <a:pPr lvl="1">
              <a:lnSpc>
                <a:spcPct val="90000"/>
              </a:lnSpc>
              <a:spcBef>
                <a:spcPts val="3600"/>
              </a:spcBef>
            </a:pPr>
            <a:r>
              <a:rPr lang="en-US" altLang="en-US" sz="2400" dirty="0">
                <a:solidFill>
                  <a:srgbClr val="000000"/>
                </a:solidFill>
              </a:rPr>
              <a:t>Place function definition before calling function’s </a:t>
            </a:r>
            <a:r>
              <a:rPr lang="en-US" altLang="en-US" sz="2400" dirty="0" smtClean="0">
                <a:solidFill>
                  <a:srgbClr val="000000"/>
                </a:solidFill>
              </a:rPr>
              <a:t>definition</a:t>
            </a:r>
            <a:endParaRPr lang="en-US" altLang="en-US" sz="2400" dirty="0">
              <a:solidFill>
                <a:srgbClr val="000000"/>
              </a:solidFill>
            </a:endParaRPr>
          </a:p>
          <a:p>
            <a:pPr lvl="1">
              <a:lnSpc>
                <a:spcPct val="89000"/>
              </a:lnSpc>
              <a:spcBef>
                <a:spcPts val="3200"/>
              </a:spcBef>
            </a:pPr>
            <a:r>
              <a:rPr lang="en-US" altLang="en-US" sz="2400" dirty="0">
                <a:solidFill>
                  <a:srgbClr val="000000"/>
                </a:solidFill>
              </a:rPr>
              <a:t>Use a </a:t>
            </a:r>
            <a:r>
              <a:rPr lang="en-US" altLang="en-US" sz="2400" u="sng" dirty="0">
                <a:solidFill>
                  <a:srgbClr val="000000"/>
                </a:solidFill>
              </a:rPr>
              <a:t>function prototype</a:t>
            </a:r>
            <a:r>
              <a:rPr lang="en-US" altLang="en-US" sz="2400" dirty="0">
                <a:solidFill>
                  <a:srgbClr val="000000"/>
                </a:solidFill>
              </a:rPr>
              <a:t> (</a:t>
            </a:r>
            <a:r>
              <a:rPr lang="en-US" altLang="en-US" sz="2400" u="sng" dirty="0">
                <a:solidFill>
                  <a:srgbClr val="000000"/>
                </a:solidFill>
              </a:rPr>
              <a:t>function declaration</a:t>
            </a:r>
            <a:r>
              <a:rPr lang="en-US" altLang="en-US" sz="2400" dirty="0">
                <a:solidFill>
                  <a:srgbClr val="000000"/>
                </a:solidFill>
              </a:rPr>
              <a:t>) – like the function definition without the body</a:t>
            </a:r>
          </a:p>
          <a:p>
            <a:pPr lvl="2">
              <a:lnSpc>
                <a:spcPct val="90000"/>
              </a:lnSpc>
              <a:buFontTx/>
              <a:buChar char="•"/>
            </a:pPr>
            <a:r>
              <a:rPr lang="en-US" altLang="en-US" sz="2000" dirty="0">
                <a:solidFill>
                  <a:srgbClr val="000000"/>
                </a:solidFill>
              </a:rPr>
              <a:t>Header: </a:t>
            </a:r>
            <a:r>
              <a:rPr lang="en-US" altLang="en-US" sz="2000" dirty="0">
                <a:solidFill>
                  <a:srgbClr val="000000"/>
                </a:solidFill>
                <a:latin typeface="Courier New" panose="02070309020205020404" pitchFamily="49" charset="0"/>
              </a:rPr>
              <a:t>void printHeading()</a:t>
            </a:r>
            <a:endParaRPr lang="en-US" altLang="en-US" sz="2000" dirty="0">
              <a:solidFill>
                <a:srgbClr val="000000"/>
              </a:solidFill>
            </a:endParaRPr>
          </a:p>
          <a:p>
            <a:pPr lvl="2">
              <a:lnSpc>
                <a:spcPct val="90000"/>
              </a:lnSpc>
              <a:buFontTx/>
              <a:buChar char="•"/>
            </a:pPr>
            <a:r>
              <a:rPr lang="en-US" altLang="en-US" sz="2000" dirty="0">
                <a:solidFill>
                  <a:srgbClr val="000000"/>
                </a:solidFill>
              </a:rPr>
              <a:t>Prototype: </a:t>
            </a:r>
            <a:r>
              <a:rPr lang="en-US" altLang="en-US" sz="2000" dirty="0">
                <a:solidFill>
                  <a:srgbClr val="000000"/>
                </a:solidFill>
                <a:latin typeface="Courier New" panose="02070309020205020404" pitchFamily="49" charset="0"/>
              </a:rPr>
              <a:t>void printHeading</a:t>
            </a:r>
            <a:r>
              <a:rPr lang="en-US" altLang="en-US" sz="2000" dirty="0" smtClean="0">
                <a:solidFill>
                  <a:srgbClr val="000000"/>
                </a:solidFill>
                <a:latin typeface="Courier New" panose="02070309020205020404" pitchFamily="49" charset="0"/>
              </a:rPr>
              <a:t>();</a:t>
            </a:r>
            <a:endParaRPr lang="en-US" altLang="en-US" sz="2000" dirty="0">
              <a:solidFill>
                <a:srgbClr val="000000"/>
              </a:solidFill>
              <a:latin typeface="Courier New" panose="02070309020205020404" pitchFamily="49" charset="0"/>
            </a:endParaRPr>
          </a:p>
        </p:txBody>
      </p:sp>
    </p:spTree>
    <p:extLst>
      <p:ext uri="{BB962C8B-B14F-4D97-AF65-F5344CB8AC3E}">
        <p14:creationId xmlns:p14="http://schemas.microsoft.com/office/powerpoint/2010/main" val="530092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Title 1"/>
          <p:cNvSpPr>
            <a:spLocks noGrp="1" noChangeArrowheads="1"/>
          </p:cNvSpPr>
          <p:nvPr>
            <p:ph type="title"/>
          </p:nvPr>
        </p:nvSpPr>
        <p:spPr>
          <a:xfrm>
            <a:off x="457200" y="144000"/>
            <a:ext cx="8229600" cy="769800"/>
          </a:xfrm>
        </p:spPr>
        <p:txBody>
          <a:bodyPr/>
          <a:lstStyle/>
          <a:p>
            <a:r>
              <a:rPr lang="en-US" altLang="en-US" sz="4000" dirty="0" smtClean="0"/>
              <a:t>Function Prototypes in Program 6-5 </a:t>
            </a:r>
            <a:r>
              <a:rPr lang="en-US" altLang="en-US" sz="1200" dirty="0" smtClean="0"/>
              <a:t>(1 of 2)</a:t>
            </a:r>
            <a:endParaRPr lang="en-US" altLang="en-US" sz="4000" dirty="0" smtClean="0"/>
          </a:p>
        </p:txBody>
      </p:sp>
      <p:pic>
        <p:nvPicPr>
          <p:cNvPr id="21508" name="Picture 1" descr="The screenshot shows the program that has three functions, main, first, and second. The function prototypes are: first and second with empty parameter lists. Both the functions do not return a value, and the return type is void. The program executes two statements in the main function body. The program calls and executes the body of the first and second functions between the two statements in the main func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295400"/>
            <a:ext cx="7491413" cy="4481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57330249"/>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62000"/>
          </a:xfrm>
        </p:spPr>
        <p:txBody>
          <a:bodyPr/>
          <a:lstStyle/>
          <a:p>
            <a:r>
              <a:rPr lang="en-US" altLang="en-US" sz="4000" dirty="0"/>
              <a:t>Function Prototypes in Program </a:t>
            </a:r>
            <a:r>
              <a:rPr lang="en-US" altLang="en-US" sz="4000" dirty="0" smtClean="0"/>
              <a:t>6-5 </a:t>
            </a:r>
            <a:r>
              <a:rPr lang="en-US" altLang="en-US" sz="1200" dirty="0" smtClean="0"/>
              <a:t>(2 of 2)</a:t>
            </a:r>
            <a:endParaRPr lang="en-IN" sz="4000" dirty="0"/>
          </a:p>
        </p:txBody>
      </p:sp>
      <p:pic>
        <p:nvPicPr>
          <p:cNvPr id="4" name="Picture 1" descr="The screenshot shows the program that has three functions, main, first, and second. The function prototypes are: first and second with empty parameter lists. Both the functions do not return a value, and the return type is void. The program executes two statements in the main function body. The program calls and executes the body of the first and second functions between the two statements in the main function. The first function is defined and displays a message, &quot;I am now inside the function first. The second function is defined and displays the message, &quot;I am now inside the function second.&quot; The program output displays the following output, I am starting in function main. I am now inside the first function. I am now inside the second function. Back in function main agai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990600"/>
            <a:ext cx="6553200" cy="519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932714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Prototype Notes</a:t>
            </a:r>
            <a:endParaRPr lang="en-IN" dirty="0"/>
          </a:p>
        </p:txBody>
      </p:sp>
      <p:sp>
        <p:nvSpPr>
          <p:cNvPr id="3" name="Content Placeholder 2"/>
          <p:cNvSpPr>
            <a:spLocks noGrp="1"/>
          </p:cNvSpPr>
          <p:nvPr>
            <p:ph idx="1"/>
          </p:nvPr>
        </p:nvSpPr>
        <p:spPr>
          <a:xfrm>
            <a:off x="457200" y="1798637"/>
            <a:ext cx="7696200" cy="4525963"/>
          </a:xfrm>
        </p:spPr>
        <p:txBody>
          <a:bodyPr/>
          <a:lstStyle/>
          <a:p>
            <a:pPr lvl="0">
              <a:buFontTx/>
              <a:buChar char="•"/>
            </a:pPr>
            <a:r>
              <a:rPr lang="en-US" altLang="en-US" sz="2800" dirty="0">
                <a:solidFill>
                  <a:srgbClr val="000000"/>
                </a:solidFill>
              </a:rPr>
              <a:t>Place prototypes near top of program </a:t>
            </a:r>
          </a:p>
          <a:p>
            <a:pPr lvl="0">
              <a:spcBef>
                <a:spcPts val="4000"/>
              </a:spcBef>
              <a:buFontTx/>
              <a:buChar char="•"/>
            </a:pPr>
            <a:r>
              <a:rPr lang="en-US" altLang="en-US" sz="2800" dirty="0">
                <a:solidFill>
                  <a:srgbClr val="000000"/>
                </a:solidFill>
              </a:rPr>
              <a:t>Program must include either prototype or full function definition before any call to the function – compiler error </a:t>
            </a:r>
            <a:r>
              <a:rPr lang="en-US" altLang="en-US" sz="2800" dirty="0" smtClean="0">
                <a:solidFill>
                  <a:srgbClr val="000000"/>
                </a:solidFill>
              </a:rPr>
              <a:t>otherwise</a:t>
            </a:r>
            <a:endParaRPr lang="en-US" altLang="en-US" sz="2800" dirty="0">
              <a:solidFill>
                <a:srgbClr val="000000"/>
              </a:solidFill>
            </a:endParaRPr>
          </a:p>
          <a:p>
            <a:pPr lvl="0">
              <a:spcBef>
                <a:spcPts val="4000"/>
              </a:spcBef>
              <a:buFontTx/>
              <a:buChar char="•"/>
            </a:pPr>
            <a:r>
              <a:rPr lang="en-US" altLang="en-US" sz="2800" dirty="0">
                <a:solidFill>
                  <a:srgbClr val="000000"/>
                </a:solidFill>
              </a:rPr>
              <a:t>When using prototypes, can place function definitions in any order in source </a:t>
            </a:r>
            <a:r>
              <a:rPr lang="en-US" altLang="en-US" sz="2800" dirty="0" smtClean="0">
                <a:solidFill>
                  <a:srgbClr val="000000"/>
                </a:solidFill>
              </a:rPr>
              <a:t>file</a:t>
            </a:r>
            <a:endParaRPr lang="en-US" altLang="en-US" sz="2800" dirty="0">
              <a:solidFill>
                <a:srgbClr val="000000"/>
              </a:solidFill>
              <a:latin typeface="Courier New" panose="02070309020205020404" pitchFamily="49" charset="0"/>
            </a:endParaRPr>
          </a:p>
        </p:txBody>
      </p:sp>
    </p:spTree>
    <p:extLst>
      <p:ext uri="{BB962C8B-B14F-4D97-AF65-F5344CB8AC3E}">
        <p14:creationId xmlns:p14="http://schemas.microsoft.com/office/powerpoint/2010/main" val="718470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noChangeArrowheads="1"/>
          </p:cNvSpPr>
          <p:nvPr>
            <p:ph type="ctrTitle"/>
          </p:nvPr>
        </p:nvSpPr>
        <p:spPr/>
        <p:txBody>
          <a:bodyPr/>
          <a:lstStyle/>
          <a:p>
            <a:r>
              <a:rPr lang="en-US" altLang="en-US" dirty="0" smtClean="0"/>
              <a:t>6.4</a:t>
            </a:r>
          </a:p>
        </p:txBody>
      </p:sp>
      <p:sp>
        <p:nvSpPr>
          <p:cNvPr id="25603" name="Subtitle 2"/>
          <p:cNvSpPr>
            <a:spLocks noGrp="1" noChangeArrowheads="1"/>
          </p:cNvSpPr>
          <p:nvPr>
            <p:ph type="subTitle" idx="1"/>
          </p:nvPr>
        </p:nvSpPr>
        <p:spPr/>
        <p:txBody>
          <a:bodyPr/>
          <a:lstStyle/>
          <a:p>
            <a:r>
              <a:rPr lang="en-US" altLang="en-US" dirty="0" smtClean="0"/>
              <a:t>Sending Data into a Function</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tLang="en-US" dirty="0"/>
              <a:t>6.1</a:t>
            </a:r>
            <a:endParaRPr lang="en-IN" dirty="0"/>
          </a:p>
        </p:txBody>
      </p:sp>
      <p:sp>
        <p:nvSpPr>
          <p:cNvPr id="3" name="Subtitle 2"/>
          <p:cNvSpPr>
            <a:spLocks noGrp="1"/>
          </p:cNvSpPr>
          <p:nvPr>
            <p:ph type="subTitle" idx="1"/>
          </p:nvPr>
        </p:nvSpPr>
        <p:spPr/>
        <p:txBody>
          <a:bodyPr/>
          <a:lstStyle/>
          <a:p>
            <a:pPr lvl="0"/>
            <a:r>
              <a:rPr lang="en-US" altLang="en-US" dirty="0">
                <a:solidFill>
                  <a:srgbClr val="000000"/>
                </a:solidFill>
              </a:rPr>
              <a:t>Modular </a:t>
            </a:r>
            <a:r>
              <a:rPr lang="en-US" altLang="en-US" dirty="0" smtClean="0">
                <a:solidFill>
                  <a:srgbClr val="000000"/>
                </a:solidFill>
              </a:rPr>
              <a:t>Programming</a:t>
            </a:r>
            <a:endParaRPr lang="en-US" altLang="en-US" dirty="0">
              <a:solidFill>
                <a:srgbClr val="000000"/>
              </a:solidFill>
            </a:endParaRPr>
          </a:p>
        </p:txBody>
      </p:sp>
    </p:spTree>
    <p:extLst>
      <p:ext uri="{BB962C8B-B14F-4D97-AF65-F5344CB8AC3E}">
        <p14:creationId xmlns:p14="http://schemas.microsoft.com/office/powerpoint/2010/main" val="21031085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Sending Data into a Function</a:t>
            </a:r>
            <a:endParaRPr lang="en-IN" dirty="0"/>
          </a:p>
        </p:txBody>
      </p:sp>
      <p:sp>
        <p:nvSpPr>
          <p:cNvPr id="3" name="Content Placeholder 2"/>
          <p:cNvSpPr>
            <a:spLocks noGrp="1"/>
          </p:cNvSpPr>
          <p:nvPr>
            <p:ph idx="1"/>
          </p:nvPr>
        </p:nvSpPr>
        <p:spPr>
          <a:xfrm>
            <a:off x="457200" y="1735200"/>
            <a:ext cx="8229600" cy="4525963"/>
          </a:xfrm>
        </p:spPr>
        <p:txBody>
          <a:bodyPr/>
          <a:lstStyle/>
          <a:p>
            <a:pPr lvl="0">
              <a:buFontTx/>
              <a:buChar char="•"/>
            </a:pPr>
            <a:r>
              <a:rPr lang="en-US" altLang="en-US" sz="2800" dirty="0">
                <a:solidFill>
                  <a:srgbClr val="000000"/>
                </a:solidFill>
              </a:rPr>
              <a:t>Can pass values into a function at time of call:</a:t>
            </a:r>
          </a:p>
          <a:p>
            <a:pPr marL="1026000" lvl="1">
              <a:buClr>
                <a:srgbClr val="3333CC"/>
              </a:buClr>
              <a:buNone/>
            </a:pPr>
            <a:r>
              <a:rPr lang="en-US" altLang="en-US" sz="2400" dirty="0" smtClean="0">
                <a:solidFill>
                  <a:srgbClr val="000000"/>
                </a:solidFill>
                <a:latin typeface="Courier New" panose="02070309020205020404" pitchFamily="49" charset="0"/>
              </a:rPr>
              <a:t>c </a:t>
            </a:r>
            <a:r>
              <a:rPr lang="en-US" altLang="en-US" sz="2400" dirty="0">
                <a:solidFill>
                  <a:srgbClr val="000000"/>
                </a:solidFill>
                <a:latin typeface="Courier New" panose="02070309020205020404" pitchFamily="49" charset="0"/>
              </a:rPr>
              <a:t>= pow(a, b</a:t>
            </a:r>
            <a:r>
              <a:rPr lang="en-US" altLang="en-US" sz="2400" dirty="0" smtClean="0">
                <a:solidFill>
                  <a:srgbClr val="000000"/>
                </a:solidFill>
                <a:latin typeface="Courier New" panose="02070309020205020404" pitchFamily="49" charset="0"/>
              </a:rPr>
              <a:t>);</a:t>
            </a:r>
            <a:endParaRPr lang="en-US" altLang="en-US" sz="2400" dirty="0">
              <a:solidFill>
                <a:srgbClr val="000000"/>
              </a:solidFill>
              <a:latin typeface="Courier New" panose="02070309020205020404" pitchFamily="49" charset="0"/>
            </a:endParaRPr>
          </a:p>
          <a:p>
            <a:pPr lvl="0">
              <a:spcBef>
                <a:spcPts val="3600"/>
              </a:spcBef>
              <a:buFontTx/>
              <a:buChar char="•"/>
            </a:pPr>
            <a:r>
              <a:rPr lang="en-US" altLang="en-US" sz="2800" dirty="0">
                <a:solidFill>
                  <a:srgbClr val="000000"/>
                </a:solidFill>
              </a:rPr>
              <a:t>Values passed to function are </a:t>
            </a:r>
            <a:r>
              <a:rPr lang="en-US" altLang="en-US" sz="2800" u="sng" dirty="0" smtClean="0">
                <a:solidFill>
                  <a:srgbClr val="000000"/>
                </a:solidFill>
              </a:rPr>
              <a:t>arguments</a:t>
            </a:r>
            <a:endParaRPr lang="en-US" altLang="en-US" sz="2800" dirty="0">
              <a:solidFill>
                <a:srgbClr val="000000"/>
              </a:solidFill>
            </a:endParaRPr>
          </a:p>
          <a:p>
            <a:pPr lvl="0">
              <a:spcBef>
                <a:spcPts val="4000"/>
              </a:spcBef>
              <a:buFontTx/>
              <a:buChar char="•"/>
            </a:pPr>
            <a:r>
              <a:rPr lang="en-US" altLang="en-US" sz="2800" dirty="0">
                <a:solidFill>
                  <a:srgbClr val="000000"/>
                </a:solidFill>
              </a:rPr>
              <a:t>Variables in a function that hold the values passed as arguments are </a:t>
            </a:r>
            <a:r>
              <a:rPr lang="en-US" altLang="en-US" sz="2800" u="sng" dirty="0" smtClean="0">
                <a:solidFill>
                  <a:srgbClr val="000000"/>
                </a:solidFill>
              </a:rPr>
              <a:t>parameters</a:t>
            </a:r>
            <a:endParaRPr lang="en-US" altLang="en-US" sz="2800" dirty="0">
              <a:solidFill>
                <a:srgbClr val="000000"/>
              </a:solidFill>
            </a:endParaRPr>
          </a:p>
        </p:txBody>
      </p:sp>
    </p:spTree>
    <p:extLst>
      <p:ext uri="{BB962C8B-B14F-4D97-AF65-F5344CB8AC3E}">
        <p14:creationId xmlns:p14="http://schemas.microsoft.com/office/powerpoint/2010/main" val="1218721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A Function with a Parameter Variable</a:t>
            </a:r>
            <a:endParaRPr lang="en-IN" dirty="0"/>
          </a:p>
        </p:txBody>
      </p:sp>
      <p:sp>
        <p:nvSpPr>
          <p:cNvPr id="3" name="Content Placeholder 2"/>
          <p:cNvSpPr>
            <a:spLocks noGrp="1"/>
          </p:cNvSpPr>
          <p:nvPr>
            <p:ph idx="1"/>
          </p:nvPr>
        </p:nvSpPr>
        <p:spPr>
          <a:xfrm>
            <a:off x="457200" y="1828800"/>
            <a:ext cx="8229600" cy="1676400"/>
          </a:xfrm>
        </p:spPr>
        <p:txBody>
          <a:bodyPr/>
          <a:lstStyle/>
          <a:p>
            <a:pPr marL="0" lvl="0" indent="0" eaLnBrk="1" hangingPunct="1">
              <a:spcBef>
                <a:spcPct val="50000"/>
              </a:spcBef>
              <a:buNone/>
            </a:pPr>
            <a:r>
              <a:rPr lang="en-US" altLang="en-US" sz="1800" kern="1200" dirty="0">
                <a:solidFill>
                  <a:srgbClr val="000000"/>
                </a:solidFill>
                <a:latin typeface="Courier New" panose="02070309020205020404" pitchFamily="49" charset="0"/>
                <a:cs typeface="Arial" panose="020B0604020202020204" pitchFamily="34" charset="0"/>
              </a:rPr>
              <a:t>void displayValue(int num)</a:t>
            </a:r>
          </a:p>
          <a:p>
            <a:pPr marL="0" lvl="0" indent="0" eaLnBrk="1" hangingPunct="1">
              <a:spcBef>
                <a:spcPct val="50000"/>
              </a:spcBef>
              <a:buNone/>
            </a:pPr>
            <a:r>
              <a:rPr lang="en-US" altLang="en-US" sz="1800" kern="1200" dirty="0">
                <a:solidFill>
                  <a:srgbClr val="000000"/>
                </a:solidFill>
                <a:latin typeface="Courier New" panose="02070309020205020404" pitchFamily="49" charset="0"/>
                <a:cs typeface="Arial" panose="020B0604020202020204" pitchFamily="34" charset="0"/>
              </a:rPr>
              <a:t>{</a:t>
            </a:r>
          </a:p>
          <a:p>
            <a:pPr marL="406800" lvl="0" indent="0" eaLnBrk="1" hangingPunct="1">
              <a:spcBef>
                <a:spcPct val="50000"/>
              </a:spcBef>
              <a:buNone/>
            </a:pPr>
            <a:r>
              <a:rPr lang="en-US" altLang="en-US" sz="1800" kern="1200" dirty="0" smtClean="0">
                <a:solidFill>
                  <a:srgbClr val="000000"/>
                </a:solidFill>
                <a:latin typeface="Courier New" panose="02070309020205020404" pitchFamily="49" charset="0"/>
                <a:cs typeface="Arial" panose="020B0604020202020204" pitchFamily="34" charset="0"/>
              </a:rPr>
              <a:t>cout </a:t>
            </a:r>
            <a:r>
              <a:rPr lang="en-US" altLang="en-US" sz="1800" kern="1200" dirty="0">
                <a:solidFill>
                  <a:srgbClr val="000000"/>
                </a:solidFill>
                <a:latin typeface="Courier New" panose="02070309020205020404" pitchFamily="49" charset="0"/>
                <a:cs typeface="Arial" panose="020B0604020202020204" pitchFamily="34" charset="0"/>
              </a:rPr>
              <a:t>&lt;&lt; "The value is " &lt;&lt; num &lt;&lt; endl;</a:t>
            </a:r>
          </a:p>
          <a:p>
            <a:pPr marL="0" lvl="0" indent="0" eaLnBrk="1" hangingPunct="1">
              <a:spcBef>
                <a:spcPct val="50000"/>
              </a:spcBef>
              <a:buNone/>
            </a:pPr>
            <a:r>
              <a:rPr lang="en-US" altLang="en-US" sz="1800" kern="1200" dirty="0" smtClean="0">
                <a:solidFill>
                  <a:srgbClr val="000000"/>
                </a:solidFill>
                <a:latin typeface="Courier New" panose="02070309020205020404" pitchFamily="49" charset="0"/>
                <a:cs typeface="Arial" panose="020B0604020202020204" pitchFamily="34" charset="0"/>
              </a:rPr>
              <a:t>}</a:t>
            </a:r>
            <a:endParaRPr lang="en-US" altLang="en-US" sz="1800" kern="1200" dirty="0">
              <a:solidFill>
                <a:srgbClr val="000000"/>
              </a:solidFill>
              <a:latin typeface="Courier New" panose="02070309020205020404" pitchFamily="49" charset="0"/>
              <a:cs typeface="Arial" panose="020B0604020202020204" pitchFamily="34" charset="0"/>
            </a:endParaRPr>
          </a:p>
        </p:txBody>
      </p:sp>
      <p:sp>
        <p:nvSpPr>
          <p:cNvPr id="4" name="Content Placeholder 3"/>
          <p:cNvSpPr>
            <a:spLocks noGrp="1"/>
          </p:cNvSpPr>
          <p:nvPr>
            <p:ph sz="quarter" idx="11"/>
          </p:nvPr>
        </p:nvSpPr>
        <p:spPr>
          <a:xfrm>
            <a:off x="288000" y="4724400"/>
            <a:ext cx="8229600" cy="990600"/>
          </a:xfrm>
        </p:spPr>
        <p:txBody>
          <a:bodyPr/>
          <a:lstStyle/>
          <a:p>
            <a:pPr marL="0" lvl="0" indent="0" eaLnBrk="1" hangingPunct="1">
              <a:spcBef>
                <a:spcPct val="50000"/>
              </a:spcBef>
              <a:buNone/>
            </a:pPr>
            <a:r>
              <a:rPr lang="en-US" altLang="en-US" sz="2800" kern="1200" dirty="0">
                <a:solidFill>
                  <a:srgbClr val="000000"/>
                </a:solidFill>
                <a:latin typeface="Arial" panose="020B0604020202020204" pitchFamily="34" charset="0"/>
                <a:cs typeface="Arial" panose="020B0604020202020204" pitchFamily="34" charset="0"/>
              </a:rPr>
              <a:t>The integer variable </a:t>
            </a:r>
            <a:r>
              <a:rPr lang="en-US" altLang="en-US" sz="2800" kern="1200" dirty="0">
                <a:solidFill>
                  <a:srgbClr val="000000"/>
                </a:solidFill>
                <a:latin typeface="Courier New" panose="02070309020205020404" pitchFamily="49" charset="0"/>
                <a:cs typeface="Arial" panose="020B0604020202020204" pitchFamily="34" charset="0"/>
              </a:rPr>
              <a:t>num</a:t>
            </a:r>
            <a:r>
              <a:rPr lang="en-US" altLang="en-US" sz="2800" kern="1200" dirty="0">
                <a:solidFill>
                  <a:srgbClr val="000000"/>
                </a:solidFill>
                <a:latin typeface="Arial" panose="020B0604020202020204" pitchFamily="34" charset="0"/>
                <a:cs typeface="Arial" panose="020B0604020202020204" pitchFamily="34" charset="0"/>
              </a:rPr>
              <a:t> is a </a:t>
            </a:r>
            <a:r>
              <a:rPr lang="en-US" altLang="en-US" sz="2800" kern="1200" dirty="0" smtClean="0">
                <a:solidFill>
                  <a:srgbClr val="000000"/>
                </a:solidFill>
                <a:latin typeface="Arial" panose="020B0604020202020204" pitchFamily="34" charset="0"/>
                <a:cs typeface="Arial" panose="020B0604020202020204" pitchFamily="34" charset="0"/>
              </a:rPr>
              <a:t>parameter.</a:t>
            </a:r>
          </a:p>
          <a:p>
            <a:pPr marL="0" lvl="0" indent="0" eaLnBrk="1" hangingPunct="1">
              <a:spcBef>
                <a:spcPts val="0"/>
              </a:spcBef>
              <a:buNone/>
            </a:pPr>
            <a:r>
              <a:rPr lang="en-US" altLang="en-US" sz="2800" kern="1200" dirty="0" smtClean="0">
                <a:solidFill>
                  <a:srgbClr val="000000"/>
                </a:solidFill>
                <a:latin typeface="Arial" panose="020B0604020202020204" pitchFamily="34" charset="0"/>
                <a:cs typeface="Arial" panose="020B0604020202020204" pitchFamily="34" charset="0"/>
              </a:rPr>
              <a:t>It </a:t>
            </a:r>
            <a:r>
              <a:rPr lang="en-US" altLang="en-US" sz="2800" kern="1200" dirty="0">
                <a:solidFill>
                  <a:srgbClr val="000000"/>
                </a:solidFill>
                <a:latin typeface="Arial" panose="020B0604020202020204" pitchFamily="34" charset="0"/>
                <a:cs typeface="Arial" panose="020B0604020202020204" pitchFamily="34" charset="0"/>
              </a:rPr>
              <a:t>accepts any integer value passed to the function</a:t>
            </a:r>
            <a:r>
              <a:rPr lang="en-US" altLang="en-US" sz="2800" kern="1200" dirty="0" smtClean="0">
                <a:solidFill>
                  <a:srgbClr val="000000"/>
                </a:solidFill>
                <a:latin typeface="Arial" panose="020B0604020202020204" pitchFamily="34" charset="0"/>
                <a:cs typeface="Arial" panose="020B0604020202020204" pitchFamily="34" charset="0"/>
              </a:rPr>
              <a:t>.</a:t>
            </a:r>
            <a:endParaRPr lang="en-US" altLang="en-US" sz="2800" kern="12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117842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lstStyle/>
          <a:p>
            <a:r>
              <a:rPr lang="en-US" altLang="en-US" sz="4000" dirty="0"/>
              <a:t>Function with a </a:t>
            </a:r>
            <a:r>
              <a:rPr lang="en-US" altLang="en-US" sz="4000" dirty="0" smtClean="0"/>
              <a:t>Parameter</a:t>
            </a:r>
            <a:endParaRPr lang="en-IN" sz="4000" dirty="0"/>
          </a:p>
        </p:txBody>
      </p:sp>
      <p:pic>
        <p:nvPicPr>
          <p:cNvPr id="4" name="Picture 1" descr="The screenshot shows the program source code to demonstrate a function with a parameter. The program body includes the two functions, the main and the function first: displayValue. The function prototype for the displayValue function shows the return type as void and an integer in the parameter list - void displayValue (int). The program executes the first statement in the main function. The function first is called between the two statements in the main function. After terminating the function, the program resumes and executes the function second in the main.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788" y="1238250"/>
            <a:ext cx="7972425" cy="438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70631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60000"/>
            <a:ext cx="8229600" cy="1143000"/>
          </a:xfrm>
        </p:spPr>
        <p:txBody>
          <a:bodyPr/>
          <a:lstStyle/>
          <a:p>
            <a:r>
              <a:rPr lang="en-US" altLang="en-US" sz="4000" dirty="0"/>
              <a:t>Function with a Parameter in Program </a:t>
            </a:r>
            <a:r>
              <a:rPr lang="en-US" altLang="en-US" sz="4000" dirty="0" smtClean="0"/>
              <a:t>6-6 </a:t>
            </a:r>
            <a:r>
              <a:rPr lang="en-US" altLang="en-US" sz="1200" dirty="0" smtClean="0"/>
              <a:t>(1 of 2)</a:t>
            </a:r>
            <a:endParaRPr lang="en-IN" sz="4000" dirty="0"/>
          </a:p>
        </p:txBody>
      </p:sp>
      <p:pic>
        <p:nvPicPr>
          <p:cNvPr id="4" name="Picture 1" descr="The screenshot shows the program source code to demonstrate a function with a parameter. The program body includes the two functions, the main and the function first: displayValue. The function prototype for the displayValue function shows the return type as void and an integer in the parameter list - void displayValue (int). The program executes the first statement in the main function. The function first is called between the two statements in the main function. After terminating the function, the program resumes and executes the function second in the main. The function displayValue uses an integer parameter whose value is displayed. The program output reads in the following order one below the other, I am passing 5 to displayValue. The value is 5. Now I am back in mai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750" y="1905000"/>
            <a:ext cx="7810500" cy="3752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058135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382000" cy="1143000"/>
          </a:xfrm>
        </p:spPr>
        <p:txBody>
          <a:bodyPr/>
          <a:lstStyle/>
          <a:p>
            <a:r>
              <a:rPr lang="en-US" altLang="en-US" sz="3200" dirty="0"/>
              <a:t>Function with a Parameter in Program </a:t>
            </a:r>
            <a:r>
              <a:rPr lang="en-US" altLang="en-US" sz="3200" dirty="0" smtClean="0"/>
              <a:t>6-6 </a:t>
            </a:r>
            <a:r>
              <a:rPr lang="en-US" altLang="en-US" sz="1200" dirty="0" smtClean="0"/>
              <a:t>(2 of 2)</a:t>
            </a:r>
            <a:endParaRPr lang="en-IN" dirty="0"/>
          </a:p>
        </p:txBody>
      </p:sp>
      <p:pic>
        <p:nvPicPr>
          <p:cNvPr id="4" name="Picture 2" descr="The diagram explains the function with a parameter. The function displayValue is assigned to a parameter list with a value - displayValue (5). The program calls the function and passes the value 5 as an argument to the function - void displayValue (int num). The output displays the value inside the main function.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8900" y="1568450"/>
            <a:ext cx="5575300" cy="285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1476000" y="4744800"/>
            <a:ext cx="5334000" cy="914400"/>
          </a:xfrm>
        </p:spPr>
        <p:txBody>
          <a:bodyPr/>
          <a:lstStyle/>
          <a:p>
            <a:pPr marL="0" lvl="0" indent="0" eaLnBrk="1" hangingPunct="1">
              <a:spcBef>
                <a:spcPts val="672"/>
              </a:spcBef>
              <a:buNone/>
            </a:pPr>
            <a:r>
              <a:rPr lang="en-US" altLang="en-US" sz="2000" kern="1200" dirty="0">
                <a:solidFill>
                  <a:srgbClr val="037797"/>
                </a:solidFill>
                <a:latin typeface="Arial" panose="020B0604020202020204" pitchFamily="34" charset="0"/>
                <a:cs typeface="Arial" panose="020B0604020202020204" pitchFamily="34" charset="0"/>
              </a:rPr>
              <a:t>The function call in line 11 passes the value 5</a:t>
            </a:r>
          </a:p>
          <a:p>
            <a:pPr marL="0" lvl="0" indent="0" eaLnBrk="1" hangingPunct="1">
              <a:spcBef>
                <a:spcPts val="672"/>
              </a:spcBef>
              <a:buNone/>
            </a:pPr>
            <a:r>
              <a:rPr lang="en-US" altLang="en-US" sz="2000" kern="1200" dirty="0">
                <a:solidFill>
                  <a:srgbClr val="037797"/>
                </a:solidFill>
                <a:latin typeface="Arial" panose="020B0604020202020204" pitchFamily="34" charset="0"/>
                <a:cs typeface="Arial" panose="020B0604020202020204" pitchFamily="34" charset="0"/>
              </a:rPr>
              <a:t>as an argument to the function</a:t>
            </a:r>
            <a:r>
              <a:rPr lang="en-US" altLang="en-US" sz="2800" kern="1200" dirty="0" smtClean="0">
                <a:solidFill>
                  <a:srgbClr val="037797"/>
                </a:solidFill>
                <a:latin typeface="Arial" panose="020B0604020202020204" pitchFamily="34" charset="0"/>
                <a:cs typeface="Arial" panose="020B0604020202020204" pitchFamily="34" charset="0"/>
              </a:rPr>
              <a:t>.</a:t>
            </a:r>
            <a:endParaRPr lang="en-US" altLang="en-US" sz="2800" kern="1200" dirty="0">
              <a:solidFill>
                <a:srgbClr val="03779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389481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Other Parameter Terminology</a:t>
            </a:r>
            <a:endParaRPr lang="en-IN" dirty="0"/>
          </a:p>
        </p:txBody>
      </p:sp>
      <p:sp>
        <p:nvSpPr>
          <p:cNvPr id="3" name="Content Placeholder 2"/>
          <p:cNvSpPr>
            <a:spLocks noGrp="1"/>
          </p:cNvSpPr>
          <p:nvPr>
            <p:ph idx="1"/>
          </p:nvPr>
        </p:nvSpPr>
        <p:spPr>
          <a:xfrm>
            <a:off x="304800" y="1752600"/>
            <a:ext cx="8229600" cy="2362200"/>
          </a:xfrm>
        </p:spPr>
        <p:txBody>
          <a:bodyPr/>
          <a:lstStyle/>
          <a:p>
            <a:pPr lvl="0">
              <a:buFontTx/>
              <a:buChar char="•"/>
            </a:pPr>
            <a:r>
              <a:rPr lang="en-US" altLang="en-US" dirty="0">
                <a:solidFill>
                  <a:srgbClr val="000000"/>
                </a:solidFill>
              </a:rPr>
              <a:t>A parameter can also be called a </a:t>
            </a:r>
            <a:r>
              <a:rPr lang="en-US" altLang="en-US" u="sng" dirty="0">
                <a:solidFill>
                  <a:srgbClr val="000000"/>
                </a:solidFill>
              </a:rPr>
              <a:t>formal parameter</a:t>
            </a:r>
            <a:r>
              <a:rPr lang="en-US" altLang="en-US" dirty="0">
                <a:solidFill>
                  <a:srgbClr val="000000"/>
                </a:solidFill>
              </a:rPr>
              <a:t> or a </a:t>
            </a:r>
            <a:r>
              <a:rPr lang="en-US" altLang="en-US" u="sng" dirty="0">
                <a:solidFill>
                  <a:srgbClr val="000000"/>
                </a:solidFill>
              </a:rPr>
              <a:t>formal argument</a:t>
            </a:r>
            <a:endParaRPr lang="en-US" altLang="en-US" dirty="0">
              <a:solidFill>
                <a:srgbClr val="000000"/>
              </a:solidFill>
            </a:endParaRPr>
          </a:p>
          <a:p>
            <a:pPr lvl="0">
              <a:buFontTx/>
              <a:buChar char="•"/>
            </a:pPr>
            <a:r>
              <a:rPr lang="en-US" altLang="en-US" dirty="0">
                <a:solidFill>
                  <a:srgbClr val="000000"/>
                </a:solidFill>
              </a:rPr>
              <a:t>An argument can also be called an </a:t>
            </a:r>
            <a:r>
              <a:rPr lang="en-US" altLang="en-US" u="sng" dirty="0">
                <a:solidFill>
                  <a:srgbClr val="000000"/>
                </a:solidFill>
              </a:rPr>
              <a:t>actual parameter</a:t>
            </a:r>
            <a:r>
              <a:rPr lang="en-US" altLang="en-US" dirty="0">
                <a:solidFill>
                  <a:srgbClr val="000000"/>
                </a:solidFill>
              </a:rPr>
              <a:t> or an </a:t>
            </a:r>
            <a:r>
              <a:rPr lang="en-US" altLang="en-US" u="sng" dirty="0">
                <a:solidFill>
                  <a:srgbClr val="000000"/>
                </a:solidFill>
              </a:rPr>
              <a:t>actual </a:t>
            </a:r>
            <a:r>
              <a:rPr lang="en-US" altLang="en-US" u="sng" dirty="0" smtClean="0">
                <a:solidFill>
                  <a:srgbClr val="000000"/>
                </a:solidFill>
              </a:rPr>
              <a:t>argument</a:t>
            </a:r>
            <a:endParaRPr lang="en-US" altLang="en-US" dirty="0">
              <a:solidFill>
                <a:srgbClr val="000000"/>
              </a:solidFill>
            </a:endParaRPr>
          </a:p>
        </p:txBody>
      </p:sp>
    </p:spTree>
    <p:extLst>
      <p:ext uri="{BB962C8B-B14F-4D97-AF65-F5344CB8AC3E}">
        <p14:creationId xmlns:p14="http://schemas.microsoft.com/office/powerpoint/2010/main" val="9201319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Parameters, Prototypes, and Function Headers</a:t>
            </a:r>
            <a:endParaRPr lang="en-IN" dirty="0"/>
          </a:p>
        </p:txBody>
      </p:sp>
      <p:sp>
        <p:nvSpPr>
          <p:cNvPr id="3" name="Content Placeholder 2"/>
          <p:cNvSpPr>
            <a:spLocks noGrp="1"/>
          </p:cNvSpPr>
          <p:nvPr>
            <p:ph idx="1"/>
          </p:nvPr>
        </p:nvSpPr>
        <p:spPr>
          <a:xfrm>
            <a:off x="533400" y="1798637"/>
            <a:ext cx="8229600" cy="4525963"/>
          </a:xfrm>
        </p:spPr>
        <p:txBody>
          <a:bodyPr/>
          <a:lstStyle/>
          <a:p>
            <a:pPr lvl="0">
              <a:lnSpc>
                <a:spcPct val="90000"/>
              </a:lnSpc>
              <a:buFontTx/>
              <a:buChar char="•"/>
            </a:pPr>
            <a:r>
              <a:rPr lang="en-US" altLang="en-US" dirty="0">
                <a:solidFill>
                  <a:srgbClr val="000000"/>
                </a:solidFill>
              </a:rPr>
              <a:t>For each function argument,</a:t>
            </a:r>
          </a:p>
          <a:p>
            <a:pPr lvl="1">
              <a:lnSpc>
                <a:spcPct val="90000"/>
              </a:lnSpc>
            </a:pPr>
            <a:r>
              <a:rPr lang="en-US" altLang="en-US" dirty="0">
                <a:solidFill>
                  <a:srgbClr val="000000"/>
                </a:solidFill>
              </a:rPr>
              <a:t>the prototype must include the data type of each parameter inside its parentheses</a:t>
            </a:r>
          </a:p>
          <a:p>
            <a:pPr lvl="1">
              <a:lnSpc>
                <a:spcPct val="90000"/>
              </a:lnSpc>
            </a:pPr>
            <a:r>
              <a:rPr lang="en-US" altLang="en-US" dirty="0">
                <a:solidFill>
                  <a:srgbClr val="000000"/>
                </a:solidFill>
              </a:rPr>
              <a:t>the header must include a declaration for each parameter in its </a:t>
            </a:r>
            <a:r>
              <a:rPr lang="en-US" altLang="en-US" dirty="0">
                <a:solidFill>
                  <a:srgbClr val="000000"/>
                </a:solidFill>
                <a:latin typeface="Courier New" panose="02070309020205020404" pitchFamily="49" charset="0"/>
              </a:rPr>
              <a:t>()</a:t>
            </a:r>
            <a:endParaRPr lang="en-US" altLang="en-US" dirty="0">
              <a:solidFill>
                <a:srgbClr val="000000"/>
              </a:solidFill>
            </a:endParaRPr>
          </a:p>
          <a:p>
            <a:pPr marL="1029600" lvl="1">
              <a:lnSpc>
                <a:spcPct val="90000"/>
              </a:lnSpc>
              <a:buNone/>
            </a:pPr>
            <a:r>
              <a:rPr lang="en-US" altLang="en-US" dirty="0" smtClean="0">
                <a:solidFill>
                  <a:srgbClr val="000000"/>
                </a:solidFill>
                <a:latin typeface="Courier New" panose="02070309020205020404" pitchFamily="49" charset="0"/>
              </a:rPr>
              <a:t>void </a:t>
            </a:r>
            <a:r>
              <a:rPr lang="en-US" altLang="en-US" dirty="0">
                <a:solidFill>
                  <a:srgbClr val="000000"/>
                </a:solidFill>
                <a:latin typeface="Courier New" panose="02070309020205020404" pitchFamily="49" charset="0"/>
              </a:rPr>
              <a:t>evenOrOdd(int</a:t>
            </a:r>
            <a:r>
              <a:rPr lang="en-US" altLang="en-US" dirty="0" smtClean="0">
                <a:solidFill>
                  <a:srgbClr val="000000"/>
                </a:solidFill>
                <a:latin typeface="Courier New" panose="02070309020205020404" pitchFamily="49" charset="0"/>
              </a:rPr>
              <a:t>); //</a:t>
            </a:r>
            <a:r>
              <a:rPr lang="en-US" altLang="en-US" dirty="0">
                <a:solidFill>
                  <a:srgbClr val="000000"/>
                </a:solidFill>
                <a:latin typeface="Courier New" panose="02070309020205020404" pitchFamily="49" charset="0"/>
              </a:rPr>
              <a:t>prototype</a:t>
            </a:r>
          </a:p>
          <a:p>
            <a:pPr marL="1029600" lvl="1">
              <a:lnSpc>
                <a:spcPct val="90000"/>
              </a:lnSpc>
              <a:buNone/>
            </a:pPr>
            <a:r>
              <a:rPr lang="en-US" altLang="en-US" dirty="0" smtClean="0">
                <a:solidFill>
                  <a:srgbClr val="000000"/>
                </a:solidFill>
                <a:latin typeface="Courier New" panose="02070309020205020404" pitchFamily="49" charset="0"/>
              </a:rPr>
              <a:t>void </a:t>
            </a:r>
            <a:r>
              <a:rPr lang="en-US" altLang="en-US" dirty="0">
                <a:solidFill>
                  <a:srgbClr val="000000"/>
                </a:solidFill>
                <a:latin typeface="Courier New" panose="02070309020205020404" pitchFamily="49" charset="0"/>
              </a:rPr>
              <a:t>evenOrOdd(int num) //header</a:t>
            </a:r>
          </a:p>
          <a:p>
            <a:pPr marL="1029600" lvl="1">
              <a:lnSpc>
                <a:spcPct val="90000"/>
              </a:lnSpc>
              <a:buNone/>
            </a:pPr>
            <a:r>
              <a:rPr lang="en-US" altLang="en-US" dirty="0" smtClean="0">
                <a:solidFill>
                  <a:srgbClr val="000000"/>
                </a:solidFill>
                <a:latin typeface="Courier New" panose="02070309020205020404" pitchFamily="49" charset="0"/>
              </a:rPr>
              <a:t>evenOrOdd(val); //call</a:t>
            </a:r>
            <a:endParaRPr lang="en-US" altLang="en-US" dirty="0">
              <a:solidFill>
                <a:srgbClr val="000000"/>
              </a:solidFill>
            </a:endParaRPr>
          </a:p>
        </p:txBody>
      </p:sp>
    </p:spTree>
    <p:extLst>
      <p:ext uri="{BB962C8B-B14F-4D97-AF65-F5344CB8AC3E}">
        <p14:creationId xmlns:p14="http://schemas.microsoft.com/office/powerpoint/2010/main" val="9660782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Function Call Notes</a:t>
            </a:r>
            <a:endParaRPr lang="en-IN" dirty="0"/>
          </a:p>
        </p:txBody>
      </p:sp>
      <p:sp>
        <p:nvSpPr>
          <p:cNvPr id="3" name="Content Placeholder 2"/>
          <p:cNvSpPr>
            <a:spLocks noGrp="1"/>
          </p:cNvSpPr>
          <p:nvPr>
            <p:ph idx="1"/>
          </p:nvPr>
        </p:nvSpPr>
        <p:spPr>
          <a:xfrm>
            <a:off x="304800" y="1905001"/>
            <a:ext cx="8458200" cy="3962400"/>
          </a:xfrm>
        </p:spPr>
        <p:txBody>
          <a:bodyPr/>
          <a:lstStyle/>
          <a:p>
            <a:pPr lvl="0">
              <a:lnSpc>
                <a:spcPct val="85000"/>
              </a:lnSpc>
              <a:spcBef>
                <a:spcPct val="30000"/>
              </a:spcBef>
              <a:buFontTx/>
              <a:buChar char="•"/>
            </a:pPr>
            <a:r>
              <a:rPr lang="en-US" altLang="en-US" sz="2800" dirty="0">
                <a:solidFill>
                  <a:srgbClr val="000000"/>
                </a:solidFill>
              </a:rPr>
              <a:t>Value of argument is copied into parameter when the function is called</a:t>
            </a:r>
          </a:p>
          <a:p>
            <a:pPr lvl="0">
              <a:lnSpc>
                <a:spcPct val="85000"/>
              </a:lnSpc>
              <a:spcBef>
                <a:spcPct val="30000"/>
              </a:spcBef>
              <a:buFontTx/>
              <a:buChar char="•"/>
            </a:pPr>
            <a:r>
              <a:rPr lang="en-US" altLang="en-US" sz="2800" dirty="0">
                <a:solidFill>
                  <a:srgbClr val="000000"/>
                </a:solidFill>
              </a:rPr>
              <a:t>A parameter’s scope is the function which uses it</a:t>
            </a:r>
          </a:p>
          <a:p>
            <a:pPr lvl="0">
              <a:lnSpc>
                <a:spcPct val="85000"/>
              </a:lnSpc>
              <a:spcBef>
                <a:spcPct val="30000"/>
              </a:spcBef>
              <a:buFontTx/>
              <a:buChar char="•"/>
            </a:pPr>
            <a:r>
              <a:rPr lang="en-US" altLang="en-US" sz="2800" dirty="0">
                <a:solidFill>
                  <a:srgbClr val="000000"/>
                </a:solidFill>
              </a:rPr>
              <a:t>Function can have multiple parameters</a:t>
            </a:r>
          </a:p>
          <a:p>
            <a:pPr lvl="0">
              <a:lnSpc>
                <a:spcPct val="85000"/>
              </a:lnSpc>
              <a:spcBef>
                <a:spcPct val="30000"/>
              </a:spcBef>
              <a:buFontTx/>
              <a:buChar char="•"/>
            </a:pPr>
            <a:r>
              <a:rPr lang="en-US" altLang="en-US" sz="2800" dirty="0">
                <a:solidFill>
                  <a:srgbClr val="000000"/>
                </a:solidFill>
              </a:rPr>
              <a:t>There must be a data type listed in the prototype </a:t>
            </a:r>
            <a:r>
              <a:rPr lang="en-US" altLang="en-US" sz="2800" dirty="0">
                <a:solidFill>
                  <a:srgbClr val="000000"/>
                </a:solidFill>
                <a:latin typeface="Courier New" panose="02070309020205020404" pitchFamily="49" charset="0"/>
              </a:rPr>
              <a:t>()</a:t>
            </a:r>
            <a:r>
              <a:rPr lang="en-US" altLang="en-US" sz="2800" dirty="0">
                <a:solidFill>
                  <a:srgbClr val="000000"/>
                </a:solidFill>
              </a:rPr>
              <a:t> and an argument declaration in the function header </a:t>
            </a:r>
            <a:r>
              <a:rPr lang="en-US" altLang="en-US" sz="2800" dirty="0">
                <a:solidFill>
                  <a:srgbClr val="000000"/>
                </a:solidFill>
                <a:latin typeface="Courier New" panose="02070309020205020404" pitchFamily="49" charset="0"/>
              </a:rPr>
              <a:t>()</a:t>
            </a:r>
            <a:r>
              <a:rPr lang="en-US" altLang="en-US" sz="2800" dirty="0">
                <a:solidFill>
                  <a:srgbClr val="000000"/>
                </a:solidFill>
              </a:rPr>
              <a:t> for each parameter</a:t>
            </a:r>
          </a:p>
          <a:p>
            <a:pPr lvl="0">
              <a:lnSpc>
                <a:spcPct val="85000"/>
              </a:lnSpc>
              <a:spcBef>
                <a:spcPct val="30000"/>
              </a:spcBef>
              <a:buFontTx/>
              <a:buChar char="•"/>
            </a:pPr>
            <a:r>
              <a:rPr lang="en-US" altLang="en-US" sz="2800" dirty="0">
                <a:solidFill>
                  <a:srgbClr val="000000"/>
                </a:solidFill>
              </a:rPr>
              <a:t>Arguments will be promoted/demoted as necessary to match </a:t>
            </a:r>
            <a:r>
              <a:rPr lang="en-US" altLang="en-US" sz="2800" dirty="0" smtClean="0">
                <a:solidFill>
                  <a:srgbClr val="000000"/>
                </a:solidFill>
              </a:rPr>
              <a:t>parameters</a:t>
            </a:r>
            <a:endParaRPr lang="en-US" altLang="en-US" sz="2800" dirty="0">
              <a:solidFill>
                <a:srgbClr val="000000"/>
              </a:solidFill>
            </a:endParaRPr>
          </a:p>
        </p:txBody>
      </p:sp>
    </p:spTree>
    <p:extLst>
      <p:ext uri="{BB962C8B-B14F-4D97-AF65-F5344CB8AC3E}">
        <p14:creationId xmlns:p14="http://schemas.microsoft.com/office/powerpoint/2010/main" val="19666757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Passing Multiple Arguments</a:t>
            </a:r>
            <a:endParaRPr lang="en-IN" dirty="0"/>
          </a:p>
        </p:txBody>
      </p:sp>
      <p:sp>
        <p:nvSpPr>
          <p:cNvPr id="3" name="Content Placeholder 2"/>
          <p:cNvSpPr>
            <a:spLocks noGrp="1"/>
          </p:cNvSpPr>
          <p:nvPr>
            <p:ph idx="1"/>
          </p:nvPr>
        </p:nvSpPr>
        <p:spPr>
          <a:xfrm>
            <a:off x="568800" y="1600200"/>
            <a:ext cx="8077200" cy="4525963"/>
          </a:xfrm>
        </p:spPr>
        <p:txBody>
          <a:bodyPr/>
          <a:lstStyle/>
          <a:p>
            <a:pPr marL="0" indent="0">
              <a:lnSpc>
                <a:spcPct val="90000"/>
              </a:lnSpc>
              <a:buFont typeface="Times" pitchFamily="2" charset="0"/>
              <a:buNone/>
            </a:pPr>
            <a:r>
              <a:rPr lang="en-US" altLang="en-US" dirty="0" smtClean="0"/>
              <a:t>When </a:t>
            </a:r>
            <a:r>
              <a:rPr lang="en-US" altLang="en-US" dirty="0"/>
              <a:t>calling a function and passing </a:t>
            </a:r>
            <a:r>
              <a:rPr lang="en-US" altLang="en-US" dirty="0" smtClean="0"/>
              <a:t>multiple arguments:</a:t>
            </a:r>
            <a:endParaRPr lang="en-US" altLang="en-US" dirty="0"/>
          </a:p>
          <a:p>
            <a:pPr marL="403200" lvl="1">
              <a:lnSpc>
                <a:spcPct val="90000"/>
              </a:lnSpc>
              <a:spcBef>
                <a:spcPts val="4100"/>
              </a:spcBef>
            </a:pPr>
            <a:r>
              <a:rPr lang="en-US" altLang="en-US" dirty="0"/>
              <a:t>the number of arguments in the call must match the prototype and </a:t>
            </a:r>
            <a:r>
              <a:rPr lang="en-US" altLang="en-US" dirty="0" smtClean="0"/>
              <a:t>definition</a:t>
            </a:r>
          </a:p>
          <a:p>
            <a:pPr marL="403200" lvl="1">
              <a:lnSpc>
                <a:spcPct val="90000"/>
              </a:lnSpc>
              <a:spcBef>
                <a:spcPts val="3700"/>
              </a:spcBef>
            </a:pPr>
            <a:r>
              <a:rPr lang="en-US" altLang="en-US" dirty="0" smtClean="0"/>
              <a:t>the </a:t>
            </a:r>
            <a:r>
              <a:rPr lang="en-US" altLang="en-US" dirty="0"/>
              <a:t>first argument will be used to initialize the first parameter, the second argument to initialize the second parameter, etc</a:t>
            </a:r>
            <a:r>
              <a:rPr lang="en-US" altLang="en-US" dirty="0" smtClean="0"/>
              <a:t>.</a:t>
            </a:r>
            <a:endParaRPr lang="en-US" altLang="en-US" dirty="0"/>
          </a:p>
        </p:txBody>
      </p:sp>
    </p:spTree>
    <p:extLst>
      <p:ext uri="{BB962C8B-B14F-4D97-AF65-F5344CB8AC3E}">
        <p14:creationId xmlns:p14="http://schemas.microsoft.com/office/powerpoint/2010/main" val="17230063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1600"/>
            <a:ext cx="8686800" cy="563562"/>
          </a:xfrm>
        </p:spPr>
        <p:txBody>
          <a:bodyPr/>
          <a:lstStyle/>
          <a:p>
            <a:r>
              <a:rPr lang="en-US" altLang="en-US" sz="3200" dirty="0"/>
              <a:t>Passing Multiple Arguments in Program </a:t>
            </a:r>
            <a:r>
              <a:rPr lang="en-US" altLang="en-US" sz="3200" dirty="0" smtClean="0"/>
              <a:t>6-8 </a:t>
            </a:r>
            <a:r>
              <a:rPr lang="en-US" altLang="en-US" sz="1200" dirty="0" smtClean="0"/>
              <a:t>(1 of 3)</a:t>
            </a:r>
            <a:endParaRPr lang="en-IN" sz="3200" dirty="0"/>
          </a:p>
        </p:txBody>
      </p:sp>
      <p:pic>
        <p:nvPicPr>
          <p:cNvPr id="4" name="Picture 1" descr="The screenshot shows the program source code to demonstrate a function with three parameters. The function prototype showSum, with a return type void is assigned with three parameters. The main function gets three integer values, value 1, value 2, and value 3. The output of the main function reads, Enter three integers and I will display their sum.&quot; The main function calls the showSum function passing three arguments.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219200"/>
            <a:ext cx="6629400" cy="4740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9979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Modular Programming</a:t>
            </a:r>
            <a:endParaRPr lang="en-IN" dirty="0"/>
          </a:p>
        </p:txBody>
      </p:sp>
      <p:sp>
        <p:nvSpPr>
          <p:cNvPr id="3" name="Content Placeholder 2"/>
          <p:cNvSpPr>
            <a:spLocks noGrp="1"/>
          </p:cNvSpPr>
          <p:nvPr>
            <p:ph idx="1"/>
          </p:nvPr>
        </p:nvSpPr>
        <p:spPr/>
        <p:txBody>
          <a:bodyPr/>
          <a:lstStyle/>
          <a:p>
            <a:pPr lvl="0">
              <a:lnSpc>
                <a:spcPct val="90000"/>
              </a:lnSpc>
              <a:buFontTx/>
              <a:buChar char="•"/>
            </a:pPr>
            <a:r>
              <a:rPr lang="en-US" altLang="en-US" sz="2800" u="sng" dirty="0">
                <a:solidFill>
                  <a:srgbClr val="000000"/>
                </a:solidFill>
              </a:rPr>
              <a:t>Modular programming</a:t>
            </a:r>
            <a:r>
              <a:rPr lang="en-US" altLang="en-US" sz="2800" dirty="0">
                <a:solidFill>
                  <a:srgbClr val="000000"/>
                </a:solidFill>
              </a:rPr>
              <a:t>: breaking a program up into smaller, manageable functions or </a:t>
            </a:r>
            <a:r>
              <a:rPr lang="en-US" altLang="en-US" sz="2800" dirty="0" smtClean="0">
                <a:solidFill>
                  <a:srgbClr val="000000"/>
                </a:solidFill>
              </a:rPr>
              <a:t>modules</a:t>
            </a:r>
            <a:endParaRPr lang="en-US" altLang="en-US" sz="2800" dirty="0">
              <a:solidFill>
                <a:srgbClr val="000000"/>
              </a:solidFill>
            </a:endParaRPr>
          </a:p>
          <a:p>
            <a:pPr lvl="0">
              <a:lnSpc>
                <a:spcPct val="90000"/>
              </a:lnSpc>
              <a:spcBef>
                <a:spcPts val="3700"/>
              </a:spcBef>
              <a:buFontTx/>
              <a:buChar char="•"/>
            </a:pPr>
            <a:r>
              <a:rPr lang="en-US" altLang="en-US" sz="2800" u="sng" dirty="0">
                <a:solidFill>
                  <a:srgbClr val="000000"/>
                </a:solidFill>
              </a:rPr>
              <a:t>Function</a:t>
            </a:r>
            <a:r>
              <a:rPr lang="en-US" altLang="en-US" sz="2800" dirty="0">
                <a:solidFill>
                  <a:srgbClr val="000000"/>
                </a:solidFill>
              </a:rPr>
              <a:t>: a collection of statements to perform a task</a:t>
            </a:r>
          </a:p>
          <a:p>
            <a:pPr lvl="0">
              <a:lnSpc>
                <a:spcPct val="90000"/>
              </a:lnSpc>
              <a:buFontTx/>
              <a:buChar char="•"/>
            </a:pPr>
            <a:r>
              <a:rPr lang="en-US" altLang="en-US" sz="2800" dirty="0">
                <a:solidFill>
                  <a:srgbClr val="000000"/>
                </a:solidFill>
              </a:rPr>
              <a:t>Motivation for modular programming:</a:t>
            </a:r>
          </a:p>
          <a:p>
            <a:pPr lvl="1">
              <a:lnSpc>
                <a:spcPct val="90000"/>
              </a:lnSpc>
            </a:pPr>
            <a:r>
              <a:rPr lang="en-US" altLang="en-US" sz="2400" dirty="0">
                <a:solidFill>
                  <a:srgbClr val="000000"/>
                </a:solidFill>
              </a:rPr>
              <a:t>Improves maintainability of programs</a:t>
            </a:r>
          </a:p>
          <a:p>
            <a:pPr lvl="1">
              <a:lnSpc>
                <a:spcPct val="90000"/>
              </a:lnSpc>
            </a:pPr>
            <a:r>
              <a:rPr lang="en-US" altLang="en-US" sz="2400" dirty="0">
                <a:solidFill>
                  <a:srgbClr val="000000"/>
                </a:solidFill>
              </a:rPr>
              <a:t>Simplifies the process of writing </a:t>
            </a:r>
            <a:r>
              <a:rPr lang="en-US" altLang="en-US" sz="2400" dirty="0" smtClean="0">
                <a:solidFill>
                  <a:srgbClr val="000000"/>
                </a:solidFill>
              </a:rPr>
              <a:t>programs</a:t>
            </a:r>
            <a:endParaRPr lang="en-US" altLang="en-US" sz="2400" dirty="0">
              <a:solidFill>
                <a:srgbClr val="000000"/>
              </a:solidFill>
            </a:endParaRPr>
          </a:p>
        </p:txBody>
      </p:sp>
    </p:spTree>
    <p:extLst>
      <p:ext uri="{BB962C8B-B14F-4D97-AF65-F5344CB8AC3E}">
        <p14:creationId xmlns:p14="http://schemas.microsoft.com/office/powerpoint/2010/main" val="7459312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noChangeArrowheads="1"/>
          </p:cNvSpPr>
          <p:nvPr>
            <p:ph type="title"/>
          </p:nvPr>
        </p:nvSpPr>
        <p:spPr>
          <a:xfrm>
            <a:off x="457200" y="274638"/>
            <a:ext cx="8610600" cy="1143000"/>
          </a:xfrm>
        </p:spPr>
        <p:txBody>
          <a:bodyPr/>
          <a:lstStyle/>
          <a:p>
            <a:r>
              <a:rPr lang="en-US" altLang="en-US" sz="3200" dirty="0" smtClean="0"/>
              <a:t>Passing Multiple Arguments in Program 6-8 </a:t>
            </a:r>
            <a:r>
              <a:rPr lang="en-US" altLang="en-US" sz="1200" dirty="0" smtClean="0"/>
              <a:t>(2 of 3)</a:t>
            </a:r>
            <a:endParaRPr lang="en-US" altLang="en-US" dirty="0" smtClean="0"/>
          </a:p>
        </p:txBody>
      </p:sp>
      <p:pic>
        <p:nvPicPr>
          <p:cNvPr id="40963" name="Picture 1" descr="The screenshot shows the program source code to demonstrate a function with three parameters. The function prototype showSum, with a return type void, is assigned with three parameters. The main function gets three integer values, value 1, value 2, and value 3. The output of the main function reads, Enter three integers, and I will display their sum.&quot; The main function calls the showSum function passing three arguments. The function showSum uses three integer parameters and displays their sum. The program executes the body of the function and performs the addition of three integer numbers. The program output with an example input in bold reads, Enter three integers and I will display their sum.&quot; The input is 4, 8, 7 in bold. The output reads 1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488" y="1724025"/>
            <a:ext cx="8201025" cy="340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25600"/>
            <a:ext cx="8686800" cy="639762"/>
          </a:xfrm>
        </p:spPr>
        <p:txBody>
          <a:bodyPr/>
          <a:lstStyle/>
          <a:p>
            <a:r>
              <a:rPr lang="en-US" altLang="en-US" sz="3200" dirty="0"/>
              <a:t>Passing Multiple Arguments in Program </a:t>
            </a:r>
            <a:r>
              <a:rPr lang="en-US" altLang="en-US" sz="3200" dirty="0" smtClean="0"/>
              <a:t>6-8 </a:t>
            </a:r>
            <a:r>
              <a:rPr lang="en-US" altLang="en-US" sz="1200" dirty="0" smtClean="0"/>
              <a:t>(3 of 3)</a:t>
            </a:r>
            <a:endParaRPr lang="en-IN" dirty="0"/>
          </a:p>
        </p:txBody>
      </p:sp>
      <p:pic>
        <p:nvPicPr>
          <p:cNvPr id="4" name="Picture 3" descr="The diagram explains the function passing multiple parameters. In the line, showSum (value 1, value 2, value 3), the function call is showSum. The function calling passes the three values as an argument to the function. The function first reads void showSum (int num 1, int num 2, int num 3). The program executes the function and displays the sum of the three valu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595438"/>
            <a:ext cx="8077200" cy="282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2057400" y="4953000"/>
            <a:ext cx="4953000" cy="1219200"/>
          </a:xfrm>
        </p:spPr>
        <p:txBody>
          <a:bodyPr/>
          <a:lstStyle/>
          <a:p>
            <a:pPr marL="0" lvl="0" indent="0" eaLnBrk="1" hangingPunct="1">
              <a:spcBef>
                <a:spcPts val="672"/>
              </a:spcBef>
              <a:buNone/>
            </a:pPr>
            <a:r>
              <a:rPr lang="en-US" altLang="en-US" sz="2000" kern="1200" dirty="0">
                <a:solidFill>
                  <a:srgbClr val="037797"/>
                </a:solidFill>
                <a:latin typeface="Arial" panose="020B0604020202020204" pitchFamily="34" charset="0"/>
                <a:cs typeface="Arial" panose="020B0604020202020204" pitchFamily="34" charset="0"/>
              </a:rPr>
              <a:t>The function call in line 18 passes </a:t>
            </a:r>
            <a:r>
              <a:rPr lang="en-US" altLang="en-US" sz="2000" kern="1200" dirty="0" smtClean="0">
                <a:solidFill>
                  <a:srgbClr val="037797"/>
                </a:solidFill>
                <a:latin typeface="Arial" panose="020B0604020202020204" pitchFamily="34" charset="0"/>
                <a:cs typeface="Arial" panose="020B0604020202020204" pitchFamily="34" charset="0"/>
              </a:rPr>
              <a:t>value1, value2</a:t>
            </a:r>
            <a:r>
              <a:rPr lang="en-US" altLang="en-US" sz="2000" kern="1200" dirty="0">
                <a:solidFill>
                  <a:srgbClr val="037797"/>
                </a:solidFill>
                <a:latin typeface="Arial" panose="020B0604020202020204" pitchFamily="34" charset="0"/>
                <a:cs typeface="Arial" panose="020B0604020202020204" pitchFamily="34" charset="0"/>
              </a:rPr>
              <a:t>, and value3 as a arguments to </a:t>
            </a:r>
            <a:r>
              <a:rPr lang="en-US" altLang="en-US" sz="2000" kern="1200" dirty="0" smtClean="0">
                <a:solidFill>
                  <a:srgbClr val="037797"/>
                </a:solidFill>
                <a:latin typeface="Arial" panose="020B0604020202020204" pitchFamily="34" charset="0"/>
                <a:cs typeface="Arial" panose="020B0604020202020204" pitchFamily="34" charset="0"/>
              </a:rPr>
              <a:t>the function</a:t>
            </a:r>
            <a:r>
              <a:rPr lang="en-US" altLang="en-US" sz="2800" kern="1200" dirty="0" smtClean="0">
                <a:solidFill>
                  <a:srgbClr val="037797"/>
                </a:solidFill>
                <a:latin typeface="Arial" panose="020B0604020202020204" pitchFamily="34" charset="0"/>
                <a:cs typeface="Arial" panose="020B0604020202020204" pitchFamily="34" charset="0"/>
              </a:rPr>
              <a:t>.</a:t>
            </a:r>
            <a:endParaRPr lang="en-US" altLang="en-US" sz="2800" kern="1200" dirty="0">
              <a:solidFill>
                <a:srgbClr val="03779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543398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noChangeArrowheads="1"/>
          </p:cNvSpPr>
          <p:nvPr>
            <p:ph type="ctrTitle"/>
          </p:nvPr>
        </p:nvSpPr>
        <p:spPr/>
        <p:txBody>
          <a:bodyPr/>
          <a:lstStyle/>
          <a:p>
            <a:r>
              <a:rPr lang="en-US" altLang="en-US" dirty="0" smtClean="0"/>
              <a:t>6.5</a:t>
            </a:r>
          </a:p>
        </p:txBody>
      </p:sp>
      <p:sp>
        <p:nvSpPr>
          <p:cNvPr id="43011" name="Subtitle 2"/>
          <p:cNvSpPr>
            <a:spLocks noGrp="1" noChangeArrowheads="1"/>
          </p:cNvSpPr>
          <p:nvPr>
            <p:ph type="subTitle" idx="1"/>
          </p:nvPr>
        </p:nvSpPr>
        <p:spPr/>
        <p:txBody>
          <a:bodyPr/>
          <a:lstStyle/>
          <a:p>
            <a:r>
              <a:rPr lang="en-US" altLang="en-US" dirty="0" smtClean="0"/>
              <a:t>Passing Data by Value</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Passing Data by Value</a:t>
            </a:r>
            <a:endParaRPr lang="en-IN" dirty="0"/>
          </a:p>
        </p:txBody>
      </p:sp>
      <p:sp>
        <p:nvSpPr>
          <p:cNvPr id="3" name="Content Placeholder 2"/>
          <p:cNvSpPr>
            <a:spLocks noGrp="1"/>
          </p:cNvSpPr>
          <p:nvPr>
            <p:ph idx="1"/>
          </p:nvPr>
        </p:nvSpPr>
        <p:spPr/>
        <p:txBody>
          <a:bodyPr/>
          <a:lstStyle/>
          <a:p>
            <a:pPr lvl="0">
              <a:buFontTx/>
              <a:buChar char="•"/>
            </a:pPr>
            <a:r>
              <a:rPr lang="en-US" altLang="en-US" u="sng" dirty="0">
                <a:solidFill>
                  <a:srgbClr val="000000"/>
                </a:solidFill>
              </a:rPr>
              <a:t>Pass by value</a:t>
            </a:r>
            <a:r>
              <a:rPr lang="en-US" altLang="en-US" dirty="0">
                <a:solidFill>
                  <a:srgbClr val="000000"/>
                </a:solidFill>
              </a:rPr>
              <a:t>: when an argument is passed to a function, its value is copied into the parameter</a:t>
            </a:r>
            <a:r>
              <a:rPr lang="en-US" altLang="en-US" dirty="0" smtClean="0">
                <a:solidFill>
                  <a:srgbClr val="000000"/>
                </a:solidFill>
              </a:rPr>
              <a:t>.</a:t>
            </a:r>
            <a:endParaRPr lang="en-US" altLang="en-US" dirty="0">
              <a:solidFill>
                <a:srgbClr val="000000"/>
              </a:solidFill>
            </a:endParaRPr>
          </a:p>
          <a:p>
            <a:pPr lvl="0">
              <a:spcBef>
                <a:spcPts val="4600"/>
              </a:spcBef>
              <a:buFontTx/>
              <a:buChar char="•"/>
            </a:pPr>
            <a:r>
              <a:rPr lang="en-US" altLang="en-US" dirty="0">
                <a:solidFill>
                  <a:srgbClr val="000000"/>
                </a:solidFill>
              </a:rPr>
              <a:t>Changes to the parameter in the function do not affect the value of the </a:t>
            </a:r>
            <a:r>
              <a:rPr lang="en-US" altLang="en-US" dirty="0" smtClean="0">
                <a:solidFill>
                  <a:srgbClr val="000000"/>
                </a:solidFill>
              </a:rPr>
              <a:t>argument</a:t>
            </a:r>
            <a:endParaRPr lang="en-US" altLang="en-US" u="sng" dirty="0">
              <a:solidFill>
                <a:srgbClr val="000000"/>
              </a:solidFill>
            </a:endParaRPr>
          </a:p>
        </p:txBody>
      </p:sp>
    </p:spTree>
    <p:extLst>
      <p:ext uri="{BB962C8B-B14F-4D97-AF65-F5344CB8AC3E}">
        <p14:creationId xmlns:p14="http://schemas.microsoft.com/office/powerpoint/2010/main" val="37711390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Passing Information </a:t>
            </a:r>
            <a:r>
              <a:rPr lang="en-US" altLang="en-US" dirty="0" smtClean="0"/>
              <a:t>to Parameters </a:t>
            </a:r>
            <a:r>
              <a:rPr lang="en-US" altLang="en-US" dirty="0"/>
              <a:t>by Value</a:t>
            </a:r>
            <a:endParaRPr lang="en-IN" dirty="0"/>
          </a:p>
        </p:txBody>
      </p:sp>
      <p:sp>
        <p:nvSpPr>
          <p:cNvPr id="3" name="Content Placeholder 2"/>
          <p:cNvSpPr>
            <a:spLocks noGrp="1"/>
          </p:cNvSpPr>
          <p:nvPr>
            <p:ph idx="1"/>
          </p:nvPr>
        </p:nvSpPr>
        <p:spPr>
          <a:xfrm>
            <a:off x="457200" y="1600201"/>
            <a:ext cx="8229600" cy="914399"/>
          </a:xfrm>
        </p:spPr>
        <p:txBody>
          <a:bodyPr/>
          <a:lstStyle/>
          <a:p>
            <a:pPr lvl="0">
              <a:lnSpc>
                <a:spcPct val="90000"/>
              </a:lnSpc>
              <a:buFontTx/>
              <a:buChar char="•"/>
            </a:pPr>
            <a:r>
              <a:rPr lang="en-US" altLang="en-US" dirty="0">
                <a:solidFill>
                  <a:srgbClr val="000000"/>
                </a:solidFill>
              </a:rPr>
              <a:t>Example</a:t>
            </a:r>
            <a:r>
              <a:rPr lang="en-US" altLang="en-US" dirty="0" smtClean="0">
                <a:solidFill>
                  <a:srgbClr val="000000"/>
                </a:solidFill>
              </a:rPr>
              <a:t>: </a:t>
            </a:r>
            <a:r>
              <a:rPr lang="en-US" altLang="en-US" dirty="0" err="1" smtClean="0">
                <a:solidFill>
                  <a:srgbClr val="000000"/>
                </a:solidFill>
                <a:latin typeface="Courier New" panose="02070309020205020404" pitchFamily="49" charset="0"/>
              </a:rPr>
              <a:t>int</a:t>
            </a:r>
            <a:r>
              <a:rPr lang="en-US" altLang="en-US" dirty="0" smtClean="0">
                <a:solidFill>
                  <a:srgbClr val="000000"/>
                </a:solidFill>
                <a:latin typeface="Courier New" panose="02070309020205020404" pitchFamily="49" charset="0"/>
              </a:rPr>
              <a:t> </a:t>
            </a:r>
            <a:r>
              <a:rPr lang="en-US" altLang="en-US" dirty="0" smtClean="0">
                <a:solidFill>
                  <a:srgbClr val="000000"/>
                </a:solidFill>
                <a:latin typeface="Courier New" panose="02070309020205020404" pitchFamily="49" charset="0"/>
              </a:rPr>
              <a:t>val=5;</a:t>
            </a:r>
          </a:p>
          <a:p>
            <a:pPr marL="2253600" lvl="0" indent="0">
              <a:lnSpc>
                <a:spcPct val="90000"/>
              </a:lnSpc>
              <a:buNone/>
            </a:pPr>
            <a:r>
              <a:rPr lang="en-US" altLang="en-US" sz="2800" dirty="0" smtClean="0">
                <a:solidFill>
                  <a:srgbClr val="000000"/>
                </a:solidFill>
                <a:latin typeface="Courier New" panose="02070309020205020404" pitchFamily="49" charset="0"/>
              </a:rPr>
              <a:t>evenOrOdd(val);</a:t>
            </a:r>
            <a:endParaRPr lang="en-US" altLang="en-US" sz="2800" dirty="0">
              <a:solidFill>
                <a:srgbClr val="000000"/>
              </a:solidFill>
            </a:endParaRPr>
          </a:p>
        </p:txBody>
      </p:sp>
      <p:pic>
        <p:nvPicPr>
          <p:cNvPr id="5" name="Picture 4" descr="A flowchart shows the passage of information to the parameters by value. The value 5 is the argument in the calling function passes to the number 5 parameter in the evenOrOdd function. "/>
          <p:cNvPicPr>
            <a:picLocks noChangeAspect="1"/>
          </p:cNvPicPr>
          <p:nvPr/>
        </p:nvPicPr>
        <p:blipFill>
          <a:blip r:embed="rId2"/>
          <a:stretch>
            <a:fillRect/>
          </a:stretch>
        </p:blipFill>
        <p:spPr>
          <a:xfrm>
            <a:off x="688168" y="2590800"/>
            <a:ext cx="7846232" cy="1816765"/>
          </a:xfrm>
          <a:prstGeom prst="rect">
            <a:avLst/>
          </a:prstGeom>
        </p:spPr>
      </p:pic>
      <p:sp>
        <p:nvSpPr>
          <p:cNvPr id="4" name="Content Placeholder 3"/>
          <p:cNvSpPr>
            <a:spLocks noGrp="1"/>
          </p:cNvSpPr>
          <p:nvPr>
            <p:ph sz="quarter" idx="11"/>
          </p:nvPr>
        </p:nvSpPr>
        <p:spPr>
          <a:xfrm>
            <a:off x="457200" y="4648200"/>
            <a:ext cx="8229600" cy="990600"/>
          </a:xfrm>
        </p:spPr>
        <p:txBody>
          <a:bodyPr/>
          <a:lstStyle/>
          <a:p>
            <a:pPr lvl="0">
              <a:lnSpc>
                <a:spcPct val="90000"/>
              </a:lnSpc>
            </a:pPr>
            <a:r>
              <a:rPr lang="en-US" altLang="en-US" dirty="0">
                <a:solidFill>
                  <a:srgbClr val="000000"/>
                </a:solidFill>
                <a:latin typeface="Courier New" panose="02070309020205020404" pitchFamily="49" charset="0"/>
              </a:rPr>
              <a:t>evenOrOdd</a:t>
            </a:r>
            <a:r>
              <a:rPr lang="en-US" altLang="en-US" dirty="0">
                <a:solidFill>
                  <a:srgbClr val="000000"/>
                </a:solidFill>
              </a:rPr>
              <a:t> can change variable </a:t>
            </a:r>
            <a:r>
              <a:rPr lang="en-US" altLang="en-US" dirty="0">
                <a:solidFill>
                  <a:srgbClr val="000000"/>
                </a:solidFill>
                <a:latin typeface="Courier New" panose="02070309020205020404" pitchFamily="49" charset="0"/>
              </a:rPr>
              <a:t>num</a:t>
            </a:r>
            <a:r>
              <a:rPr lang="en-US" altLang="en-US" dirty="0">
                <a:solidFill>
                  <a:srgbClr val="000000"/>
                </a:solidFill>
              </a:rPr>
              <a:t>, but it will have no effect on variable </a:t>
            </a:r>
            <a:r>
              <a:rPr lang="en-US" altLang="en-US" dirty="0" smtClean="0">
                <a:solidFill>
                  <a:srgbClr val="000000"/>
                </a:solidFill>
                <a:latin typeface="Courier New" panose="02070309020205020404" pitchFamily="49" charset="0"/>
              </a:rPr>
              <a:t>val</a:t>
            </a:r>
            <a:endParaRPr lang="en-US" altLang="en-US" dirty="0">
              <a:solidFill>
                <a:srgbClr val="000000"/>
              </a:solidFill>
              <a:latin typeface="Courier New" panose="02070309020205020404" pitchFamily="49" charset="0"/>
            </a:endParaRPr>
          </a:p>
        </p:txBody>
      </p:sp>
    </p:spTree>
    <p:extLst>
      <p:ext uri="{BB962C8B-B14F-4D97-AF65-F5344CB8AC3E}">
        <p14:creationId xmlns:p14="http://schemas.microsoft.com/office/powerpoint/2010/main" val="10753663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p:cNvSpPr>
            <a:spLocks noGrp="1" noChangeArrowheads="1"/>
          </p:cNvSpPr>
          <p:nvPr>
            <p:ph type="ctrTitle"/>
          </p:nvPr>
        </p:nvSpPr>
        <p:spPr/>
        <p:txBody>
          <a:bodyPr/>
          <a:lstStyle/>
          <a:p>
            <a:r>
              <a:rPr lang="en-US" altLang="en-US" dirty="0" smtClean="0"/>
              <a:t>6.6</a:t>
            </a:r>
          </a:p>
        </p:txBody>
      </p:sp>
      <p:sp>
        <p:nvSpPr>
          <p:cNvPr id="48131" name="Subtitle 2"/>
          <p:cNvSpPr>
            <a:spLocks noGrp="1" noChangeArrowheads="1"/>
          </p:cNvSpPr>
          <p:nvPr>
            <p:ph type="subTitle" idx="1"/>
          </p:nvPr>
        </p:nvSpPr>
        <p:spPr/>
        <p:txBody>
          <a:bodyPr/>
          <a:lstStyle/>
          <a:p>
            <a:r>
              <a:rPr lang="en-US" altLang="en-US" dirty="0" smtClean="0"/>
              <a:t>Using Functions in </a:t>
            </a:r>
            <a:br>
              <a:rPr lang="en-US" altLang="en-US" dirty="0" smtClean="0"/>
            </a:br>
            <a:r>
              <a:rPr lang="en-US" altLang="en-US" dirty="0" smtClean="0"/>
              <a:t>Menu-Driven Programs</a:t>
            </a: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6000"/>
            <a:ext cx="6248400" cy="1249362"/>
          </a:xfrm>
        </p:spPr>
        <p:txBody>
          <a:bodyPr/>
          <a:lstStyle/>
          <a:p>
            <a:r>
              <a:rPr lang="en-US" altLang="en-US" dirty="0"/>
              <a:t>Using Functions in </a:t>
            </a:r>
            <a:r>
              <a:rPr lang="en-US" altLang="en-US" dirty="0" smtClean="0"/>
              <a:t>Menu-Driven </a:t>
            </a:r>
            <a:r>
              <a:rPr lang="en-US" altLang="en-US" dirty="0"/>
              <a:t>Programs</a:t>
            </a:r>
            <a:endParaRPr lang="en-IN" dirty="0"/>
          </a:p>
        </p:txBody>
      </p:sp>
      <p:sp>
        <p:nvSpPr>
          <p:cNvPr id="3" name="Content Placeholder 2"/>
          <p:cNvSpPr>
            <a:spLocks noGrp="1"/>
          </p:cNvSpPr>
          <p:nvPr>
            <p:ph idx="1"/>
          </p:nvPr>
        </p:nvSpPr>
        <p:spPr>
          <a:xfrm>
            <a:off x="457200" y="1600200"/>
            <a:ext cx="8077200" cy="4525963"/>
          </a:xfrm>
        </p:spPr>
        <p:txBody>
          <a:bodyPr/>
          <a:lstStyle/>
          <a:p>
            <a:pPr lvl="0">
              <a:buFontTx/>
              <a:buChar char="•"/>
            </a:pPr>
            <a:r>
              <a:rPr lang="en-US" altLang="en-US" dirty="0">
                <a:solidFill>
                  <a:srgbClr val="000000"/>
                </a:solidFill>
              </a:rPr>
              <a:t>Functions can be used </a:t>
            </a:r>
          </a:p>
          <a:p>
            <a:pPr lvl="1"/>
            <a:r>
              <a:rPr lang="en-US" altLang="en-US" dirty="0">
                <a:solidFill>
                  <a:srgbClr val="000000"/>
                </a:solidFill>
              </a:rPr>
              <a:t>to implement user choices from menu</a:t>
            </a:r>
          </a:p>
          <a:p>
            <a:pPr lvl="1"/>
            <a:r>
              <a:rPr lang="en-US" altLang="en-US" dirty="0">
                <a:solidFill>
                  <a:srgbClr val="000000"/>
                </a:solidFill>
              </a:rPr>
              <a:t>to implement general-purpose tasks:</a:t>
            </a:r>
          </a:p>
          <a:p>
            <a:pPr lvl="2">
              <a:buFontTx/>
              <a:buChar char="•"/>
            </a:pPr>
            <a:r>
              <a:rPr lang="en-US" altLang="en-US" sz="2600" dirty="0" smtClean="0">
                <a:solidFill>
                  <a:srgbClr val="000000"/>
                </a:solidFill>
              </a:rPr>
              <a:t>Higher-level functions </a:t>
            </a:r>
            <a:r>
              <a:rPr lang="en-US" altLang="en-US" sz="2600" dirty="0">
                <a:solidFill>
                  <a:srgbClr val="000000"/>
                </a:solidFill>
              </a:rPr>
              <a:t>can call general-purpose functions, minimizing the total number of functions</a:t>
            </a:r>
            <a:r>
              <a:rPr lang="en-US" altLang="en-US" dirty="0">
                <a:solidFill>
                  <a:srgbClr val="000000"/>
                </a:solidFill>
              </a:rPr>
              <a:t> </a:t>
            </a:r>
            <a:r>
              <a:rPr lang="en-US" altLang="en-US" sz="2600" dirty="0">
                <a:solidFill>
                  <a:srgbClr val="000000"/>
                </a:solidFill>
              </a:rPr>
              <a:t>and speeding program development time</a:t>
            </a:r>
          </a:p>
          <a:p>
            <a:pPr lvl="0">
              <a:buFontTx/>
              <a:buChar char="•"/>
            </a:pPr>
            <a:r>
              <a:rPr lang="en-US" altLang="en-US" sz="3500" i="1" dirty="0">
                <a:solidFill>
                  <a:srgbClr val="037797"/>
                </a:solidFill>
              </a:rPr>
              <a:t>See Program 6-10 in the </a:t>
            </a:r>
            <a:r>
              <a:rPr lang="en-US" altLang="en-US" sz="3500" i="1" dirty="0" smtClean="0">
                <a:solidFill>
                  <a:srgbClr val="037797"/>
                </a:solidFill>
              </a:rPr>
              <a:t>book</a:t>
            </a:r>
            <a:endParaRPr lang="en-US" altLang="en-US" sz="3500" i="1" dirty="0">
              <a:solidFill>
                <a:srgbClr val="037797"/>
              </a:solidFill>
            </a:endParaRPr>
          </a:p>
        </p:txBody>
      </p:sp>
    </p:spTree>
    <p:extLst>
      <p:ext uri="{BB962C8B-B14F-4D97-AF65-F5344CB8AC3E}">
        <p14:creationId xmlns:p14="http://schemas.microsoft.com/office/powerpoint/2010/main" val="36793682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noChangeArrowheads="1"/>
          </p:cNvSpPr>
          <p:nvPr>
            <p:ph type="ctrTitle"/>
          </p:nvPr>
        </p:nvSpPr>
        <p:spPr/>
        <p:txBody>
          <a:bodyPr/>
          <a:lstStyle/>
          <a:p>
            <a:r>
              <a:rPr lang="en-US" altLang="en-US" dirty="0" smtClean="0"/>
              <a:t>6.7</a:t>
            </a:r>
          </a:p>
        </p:txBody>
      </p:sp>
      <p:sp>
        <p:nvSpPr>
          <p:cNvPr id="51203" name="Subtitle 2"/>
          <p:cNvSpPr>
            <a:spLocks noGrp="1" noChangeArrowheads="1"/>
          </p:cNvSpPr>
          <p:nvPr>
            <p:ph type="subTitle" idx="1"/>
          </p:nvPr>
        </p:nvSpPr>
        <p:spPr/>
        <p:txBody>
          <a:bodyPr/>
          <a:lstStyle/>
          <a:p>
            <a:r>
              <a:rPr lang="en-US" altLang="en-US" dirty="0" smtClean="0"/>
              <a:t>The </a:t>
            </a:r>
            <a:r>
              <a:rPr lang="en-US" altLang="en-US" dirty="0" smtClean="0">
                <a:latin typeface="Courier New" panose="02070309020205020404" pitchFamily="49" charset="0"/>
              </a:rPr>
              <a:t>return</a:t>
            </a:r>
            <a:r>
              <a:rPr lang="en-US" altLang="en-US" dirty="0" smtClean="0"/>
              <a:t> Statement</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The </a:t>
            </a:r>
            <a:r>
              <a:rPr lang="en-US" altLang="en-US" dirty="0">
                <a:latin typeface="Courier New" panose="02070309020205020404" pitchFamily="49" charset="0"/>
              </a:rPr>
              <a:t>return</a:t>
            </a:r>
            <a:r>
              <a:rPr lang="en-US" altLang="en-US" dirty="0"/>
              <a:t> Statement</a:t>
            </a:r>
            <a:endParaRPr lang="en-IN" dirty="0"/>
          </a:p>
        </p:txBody>
      </p:sp>
      <p:sp>
        <p:nvSpPr>
          <p:cNvPr id="3" name="Content Placeholder 2"/>
          <p:cNvSpPr>
            <a:spLocks noGrp="1"/>
          </p:cNvSpPr>
          <p:nvPr>
            <p:ph idx="1"/>
          </p:nvPr>
        </p:nvSpPr>
        <p:spPr/>
        <p:txBody>
          <a:bodyPr/>
          <a:lstStyle/>
          <a:p>
            <a:pPr lvl="0">
              <a:lnSpc>
                <a:spcPct val="90000"/>
              </a:lnSpc>
              <a:buFontTx/>
              <a:buChar char="•"/>
            </a:pPr>
            <a:r>
              <a:rPr lang="en-US" altLang="en-US" dirty="0">
                <a:solidFill>
                  <a:srgbClr val="000000"/>
                </a:solidFill>
              </a:rPr>
              <a:t>Used to end execution of a function</a:t>
            </a:r>
          </a:p>
          <a:p>
            <a:pPr lvl="0">
              <a:lnSpc>
                <a:spcPct val="90000"/>
              </a:lnSpc>
              <a:buFontTx/>
              <a:buChar char="•"/>
            </a:pPr>
            <a:r>
              <a:rPr lang="en-US" altLang="en-US" dirty="0">
                <a:solidFill>
                  <a:srgbClr val="000000"/>
                </a:solidFill>
              </a:rPr>
              <a:t>Can be placed anywhere in a function</a:t>
            </a:r>
          </a:p>
          <a:p>
            <a:pPr lvl="1">
              <a:lnSpc>
                <a:spcPct val="90000"/>
              </a:lnSpc>
            </a:pPr>
            <a:r>
              <a:rPr lang="en-US" altLang="en-US" dirty="0">
                <a:solidFill>
                  <a:srgbClr val="000000"/>
                </a:solidFill>
              </a:rPr>
              <a:t>Statements that follow the </a:t>
            </a:r>
            <a:r>
              <a:rPr lang="en-US" altLang="en-US" dirty="0">
                <a:solidFill>
                  <a:srgbClr val="000000"/>
                </a:solidFill>
                <a:latin typeface="Courier New" panose="02070309020205020404" pitchFamily="49" charset="0"/>
              </a:rPr>
              <a:t>return</a:t>
            </a:r>
            <a:r>
              <a:rPr lang="en-US" altLang="en-US" dirty="0">
                <a:solidFill>
                  <a:srgbClr val="000000"/>
                </a:solidFill>
              </a:rPr>
              <a:t> statement will not be executed</a:t>
            </a:r>
          </a:p>
          <a:p>
            <a:pPr lvl="0">
              <a:lnSpc>
                <a:spcPct val="90000"/>
              </a:lnSpc>
              <a:buFontTx/>
              <a:buChar char="•"/>
            </a:pPr>
            <a:r>
              <a:rPr lang="en-US" altLang="en-US" dirty="0">
                <a:solidFill>
                  <a:srgbClr val="000000"/>
                </a:solidFill>
              </a:rPr>
              <a:t>Can be used to prevent abnormal termination of program </a:t>
            </a:r>
          </a:p>
          <a:p>
            <a:pPr lvl="0">
              <a:lnSpc>
                <a:spcPct val="90000"/>
              </a:lnSpc>
              <a:buFontTx/>
              <a:buChar char="•"/>
            </a:pPr>
            <a:r>
              <a:rPr lang="en-US" altLang="en-US" dirty="0">
                <a:solidFill>
                  <a:srgbClr val="000000"/>
                </a:solidFill>
              </a:rPr>
              <a:t>In a </a:t>
            </a:r>
            <a:r>
              <a:rPr lang="en-US" altLang="en-US" dirty="0">
                <a:solidFill>
                  <a:srgbClr val="000000"/>
                </a:solidFill>
                <a:latin typeface="Courier New" panose="02070309020205020404" pitchFamily="49" charset="0"/>
              </a:rPr>
              <a:t>void</a:t>
            </a:r>
            <a:r>
              <a:rPr lang="en-US" altLang="en-US" dirty="0">
                <a:solidFill>
                  <a:srgbClr val="000000"/>
                </a:solidFill>
              </a:rPr>
              <a:t> function without a </a:t>
            </a:r>
            <a:r>
              <a:rPr lang="en-US" altLang="en-US" dirty="0">
                <a:solidFill>
                  <a:srgbClr val="000000"/>
                </a:solidFill>
                <a:latin typeface="Courier New" panose="02070309020205020404" pitchFamily="49" charset="0"/>
              </a:rPr>
              <a:t>return</a:t>
            </a:r>
            <a:r>
              <a:rPr lang="en-US" altLang="en-US" dirty="0">
                <a:solidFill>
                  <a:srgbClr val="000000"/>
                </a:solidFill>
              </a:rPr>
              <a:t> statement, the function ends at its last </a:t>
            </a:r>
            <a:r>
              <a:rPr lang="en-US" altLang="en-US" dirty="0" smtClean="0">
                <a:solidFill>
                  <a:srgbClr val="000000"/>
                </a:solidFill>
                <a:latin typeface="Courier New" panose="02070309020205020404" pitchFamily="49" charset="0"/>
              </a:rPr>
              <a:t>}</a:t>
            </a:r>
          </a:p>
        </p:txBody>
      </p:sp>
    </p:spTree>
    <p:extLst>
      <p:ext uri="{BB962C8B-B14F-4D97-AF65-F5344CB8AC3E}">
        <p14:creationId xmlns:p14="http://schemas.microsoft.com/office/powerpoint/2010/main" val="17692035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noChangeArrowheads="1"/>
          </p:cNvSpPr>
          <p:nvPr>
            <p:ph type="title"/>
          </p:nvPr>
        </p:nvSpPr>
        <p:spPr>
          <a:xfrm>
            <a:off x="457200" y="525600"/>
            <a:ext cx="8229600" cy="639762"/>
          </a:xfrm>
        </p:spPr>
        <p:txBody>
          <a:bodyPr/>
          <a:lstStyle/>
          <a:p>
            <a:r>
              <a:rPr lang="en-US" altLang="en-US" sz="3600" dirty="0" smtClean="0"/>
              <a:t>Performing Division in Program 6-11 </a:t>
            </a:r>
            <a:r>
              <a:rPr lang="en-US" altLang="en-US" sz="1200" dirty="0" smtClean="0"/>
              <a:t>(1 of 2)</a:t>
            </a:r>
            <a:endParaRPr lang="en-US" altLang="en-US" sz="3600" dirty="0" smtClean="0"/>
          </a:p>
        </p:txBody>
      </p:sp>
      <p:pic>
        <p:nvPicPr>
          <p:cNvPr id="54276" name="Picture 1" descr="The screenshot shows the program source code to perform division using a function. If the program detects division by zero, the function returns. The function prototype divide is assigned to two parameters (double, double). The main function assigns the value to the calling function, double number 1 (num 1), and number 2 (num 2). The input statements read, &quot;Enter two numbers, and I will divide the first number by the second number.&quot; The condition is the first number is greater than the second number.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713" y="1219200"/>
            <a:ext cx="7380287" cy="4652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94330183"/>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 </a:t>
            </a:r>
            <a:endParaRPr lang="en-IN" dirty="0"/>
          </a:p>
        </p:txBody>
      </p:sp>
      <p:pic>
        <p:nvPicPr>
          <p:cNvPr id="8194" name="Picture 2" descr="The screenshot shows modular programming that involves breaking up a program into smaller, manageable chunks. An example shows two programs: The first program has one long, complex function containing all the statements to solve a problem. The statements are separated by a semicolon and displayed under a single main function. In the second program, the problem has been divided into smaller problems, each of which is handled by a separate function. Each function consists of smaller statements separated by a semicolon and displayed under the main function, function 2, function 3, and function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700088"/>
            <a:ext cx="6553200" cy="545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noChangeArrowheads="1"/>
          </p:cNvSpPr>
          <p:nvPr>
            <p:ph type="title"/>
          </p:nvPr>
        </p:nvSpPr>
        <p:spPr>
          <a:xfrm>
            <a:off x="457200" y="568800"/>
            <a:ext cx="8229600" cy="563562"/>
          </a:xfrm>
        </p:spPr>
        <p:txBody>
          <a:bodyPr/>
          <a:lstStyle/>
          <a:p>
            <a:r>
              <a:rPr lang="en-US" altLang="en-US" sz="3600" dirty="0" smtClean="0"/>
              <a:t>Performing Division in Program </a:t>
            </a:r>
            <a:r>
              <a:rPr lang="en-US" altLang="en-US" sz="3600" dirty="0"/>
              <a:t>6-11 </a:t>
            </a:r>
            <a:r>
              <a:rPr lang="en-US" altLang="en-US" sz="1200" dirty="0" smtClean="0"/>
              <a:t>(2 </a:t>
            </a:r>
            <a:r>
              <a:rPr lang="en-US" altLang="en-US" sz="1200" dirty="0"/>
              <a:t>of 2)</a:t>
            </a:r>
            <a:endParaRPr lang="en-US" altLang="en-US" sz="3600" dirty="0" smtClean="0"/>
          </a:p>
        </p:txBody>
      </p:sp>
      <p:pic>
        <p:nvPicPr>
          <p:cNvPr id="55299" name="Picture 1" descr="The screenshot shows the program source code to perform division using a function. If the program detects division by zero, the function returns. The function prototype divide is assigned to two parameters (double, double). The main function assigns the value to the calling function, double number 1 (num 1), and number 2 (num 2). The input statements read, &quot;Enter two numbers, and I will divide the first number by the second number.&quot; The condition is the first number is greater than the second number. The program calls the showSum function divide (num 1, num 2). The function divide uses two parameters argument 1 (arg 1) and argument 2 (arg 2). The function divides arg 1 by arg 2 and shows the result. If arg 2 is zero, however, the function returns. The function divide is assigned to two parameters (double arg 1, double arg 2). The if statement tests if the second argument (arg 2) is equal to zero. If yes, the output reads, Sorry, I cannot divide by zero,&quot; and displays the quotient. The program output on the screen reads, &quot;Enter two numbers and I will divide the first number by the second number. The input is 120 in bold. Sorry I cannot divide by z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219200"/>
            <a:ext cx="7961313" cy="487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noChangeArrowheads="1"/>
          </p:cNvSpPr>
          <p:nvPr>
            <p:ph type="ctrTitle"/>
          </p:nvPr>
        </p:nvSpPr>
        <p:spPr/>
        <p:txBody>
          <a:bodyPr/>
          <a:lstStyle/>
          <a:p>
            <a:r>
              <a:rPr lang="en-US" altLang="en-US" dirty="0" smtClean="0"/>
              <a:t>6.8</a:t>
            </a:r>
          </a:p>
        </p:txBody>
      </p:sp>
      <p:sp>
        <p:nvSpPr>
          <p:cNvPr id="56323" name="Subtitle 2"/>
          <p:cNvSpPr>
            <a:spLocks noGrp="1" noChangeArrowheads="1"/>
          </p:cNvSpPr>
          <p:nvPr>
            <p:ph type="subTitle" idx="1"/>
          </p:nvPr>
        </p:nvSpPr>
        <p:spPr/>
        <p:txBody>
          <a:bodyPr/>
          <a:lstStyle/>
          <a:p>
            <a:r>
              <a:rPr lang="en-US" altLang="en-US" dirty="0" smtClean="0"/>
              <a:t>Returning a Value From a Function</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Returning a Value From a </a:t>
            </a:r>
            <a:r>
              <a:rPr lang="en-US" altLang="en-US" dirty="0" smtClean="0"/>
              <a:t>Function </a:t>
            </a:r>
            <a:r>
              <a:rPr lang="en-US" altLang="en-US" sz="1200" dirty="0" smtClean="0"/>
              <a:t>(1 of 2)</a:t>
            </a:r>
            <a:endParaRPr lang="en-IN" dirty="0"/>
          </a:p>
        </p:txBody>
      </p:sp>
      <p:sp>
        <p:nvSpPr>
          <p:cNvPr id="3" name="Content Placeholder 2"/>
          <p:cNvSpPr>
            <a:spLocks noGrp="1"/>
          </p:cNvSpPr>
          <p:nvPr>
            <p:ph idx="1"/>
          </p:nvPr>
        </p:nvSpPr>
        <p:spPr>
          <a:xfrm>
            <a:off x="457200" y="1807200"/>
            <a:ext cx="8229600" cy="4525963"/>
          </a:xfrm>
        </p:spPr>
        <p:txBody>
          <a:bodyPr/>
          <a:lstStyle/>
          <a:p>
            <a:pPr lvl="0">
              <a:lnSpc>
                <a:spcPct val="90000"/>
              </a:lnSpc>
              <a:buFontTx/>
              <a:buChar char="•"/>
            </a:pPr>
            <a:r>
              <a:rPr lang="en-US" altLang="en-US" dirty="0">
                <a:solidFill>
                  <a:srgbClr val="000000"/>
                </a:solidFill>
              </a:rPr>
              <a:t>A function can return a value back to the statement that called the function.</a:t>
            </a:r>
          </a:p>
          <a:p>
            <a:pPr lvl="0">
              <a:lnSpc>
                <a:spcPct val="90000"/>
              </a:lnSpc>
              <a:buFontTx/>
              <a:buChar char="•"/>
            </a:pPr>
            <a:r>
              <a:rPr lang="en-US" altLang="en-US" dirty="0">
                <a:solidFill>
                  <a:srgbClr val="000000"/>
                </a:solidFill>
              </a:rPr>
              <a:t>You've already seen the </a:t>
            </a:r>
            <a:r>
              <a:rPr lang="en-US" altLang="en-US" dirty="0">
                <a:solidFill>
                  <a:srgbClr val="000000"/>
                </a:solidFill>
                <a:latin typeface="Courier New" panose="02070309020205020404" pitchFamily="49" charset="0"/>
              </a:rPr>
              <a:t>pow</a:t>
            </a:r>
            <a:r>
              <a:rPr lang="en-US" altLang="en-US" dirty="0">
                <a:solidFill>
                  <a:srgbClr val="000000"/>
                </a:solidFill>
              </a:rPr>
              <a:t> function, which returns a </a:t>
            </a:r>
            <a:r>
              <a:rPr lang="en-US" altLang="en-US" dirty="0" smtClean="0">
                <a:solidFill>
                  <a:srgbClr val="000000"/>
                </a:solidFill>
              </a:rPr>
              <a:t>value:</a:t>
            </a:r>
          </a:p>
          <a:p>
            <a:pPr marL="342000" lvl="0" indent="0">
              <a:lnSpc>
                <a:spcPct val="90000"/>
              </a:lnSpc>
              <a:spcBef>
                <a:spcPts val="3500"/>
              </a:spcBef>
              <a:buNone/>
            </a:pPr>
            <a:r>
              <a:rPr lang="en-US" altLang="en-US" dirty="0" smtClean="0">
                <a:solidFill>
                  <a:srgbClr val="000000"/>
                </a:solidFill>
                <a:latin typeface="Courier New" panose="02070309020205020404" pitchFamily="49" charset="0"/>
              </a:rPr>
              <a:t>double </a:t>
            </a:r>
            <a:r>
              <a:rPr lang="en-US" altLang="en-US" dirty="0">
                <a:solidFill>
                  <a:srgbClr val="000000"/>
                </a:solidFill>
                <a:latin typeface="Courier New" panose="02070309020205020404" pitchFamily="49" charset="0"/>
              </a:rPr>
              <a:t>x;</a:t>
            </a:r>
            <a:br>
              <a:rPr lang="en-US" altLang="en-US" dirty="0">
                <a:solidFill>
                  <a:srgbClr val="000000"/>
                </a:solidFill>
                <a:latin typeface="Courier New" panose="02070309020205020404" pitchFamily="49" charset="0"/>
              </a:rPr>
            </a:br>
            <a:r>
              <a:rPr lang="en-US" altLang="en-US" dirty="0">
                <a:solidFill>
                  <a:srgbClr val="000000"/>
                </a:solidFill>
                <a:latin typeface="Courier New" panose="02070309020205020404" pitchFamily="49" charset="0"/>
              </a:rPr>
              <a:t>x = pow(2.0, 10.0</a:t>
            </a:r>
            <a:r>
              <a:rPr lang="en-US" altLang="en-US" dirty="0" smtClean="0">
                <a:solidFill>
                  <a:srgbClr val="000000"/>
                </a:solidFill>
                <a:latin typeface="Courier New" panose="02070309020205020404" pitchFamily="49" charset="0"/>
              </a:rPr>
              <a:t>);</a:t>
            </a:r>
            <a:endParaRPr lang="en-US" altLang="en-US" dirty="0">
              <a:solidFill>
                <a:srgbClr val="000000"/>
              </a:solidFill>
              <a:latin typeface="Courier New" panose="02070309020205020404" pitchFamily="49" charset="0"/>
            </a:endParaRPr>
          </a:p>
        </p:txBody>
      </p:sp>
    </p:spTree>
    <p:extLst>
      <p:ext uri="{BB962C8B-B14F-4D97-AF65-F5344CB8AC3E}">
        <p14:creationId xmlns:p14="http://schemas.microsoft.com/office/powerpoint/2010/main" val="18974959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Returning a Value From a </a:t>
            </a:r>
            <a:r>
              <a:rPr lang="en-US" altLang="en-US" dirty="0" smtClean="0"/>
              <a:t>Function </a:t>
            </a:r>
            <a:r>
              <a:rPr lang="en-US" altLang="en-US" sz="1200" dirty="0" smtClean="0"/>
              <a:t>(2 of 2)</a:t>
            </a:r>
            <a:endParaRPr lang="en-IN" dirty="0"/>
          </a:p>
        </p:txBody>
      </p:sp>
      <p:sp>
        <p:nvSpPr>
          <p:cNvPr id="3" name="Content Placeholder 2"/>
          <p:cNvSpPr>
            <a:spLocks noGrp="1"/>
          </p:cNvSpPr>
          <p:nvPr>
            <p:ph idx="1"/>
          </p:nvPr>
        </p:nvSpPr>
        <p:spPr>
          <a:xfrm>
            <a:off x="457200" y="1807200"/>
            <a:ext cx="8229600" cy="3886200"/>
          </a:xfrm>
        </p:spPr>
        <p:txBody>
          <a:bodyPr/>
          <a:lstStyle/>
          <a:p>
            <a:pPr lvl="0">
              <a:lnSpc>
                <a:spcPct val="90000"/>
              </a:lnSpc>
              <a:spcBef>
                <a:spcPts val="2400"/>
              </a:spcBef>
              <a:buFontTx/>
              <a:buChar char="•"/>
            </a:pPr>
            <a:r>
              <a:rPr lang="en-US" altLang="en-US" sz="2800" dirty="0">
                <a:solidFill>
                  <a:srgbClr val="000000"/>
                </a:solidFill>
              </a:rPr>
              <a:t>In a value-returning function, the </a:t>
            </a:r>
            <a:r>
              <a:rPr lang="en-US" altLang="en-US" sz="2800" dirty="0">
                <a:solidFill>
                  <a:srgbClr val="000000"/>
                </a:solidFill>
                <a:latin typeface="Courier New" panose="02070309020205020404" pitchFamily="49" charset="0"/>
              </a:rPr>
              <a:t>return</a:t>
            </a:r>
            <a:r>
              <a:rPr lang="en-US" altLang="en-US" sz="2800" dirty="0">
                <a:solidFill>
                  <a:srgbClr val="000000"/>
                </a:solidFill>
              </a:rPr>
              <a:t> statement can be used to return a value from function to the point of call. </a:t>
            </a:r>
            <a:r>
              <a:rPr lang="en-US" altLang="en-US" sz="2800" dirty="0" smtClean="0">
                <a:solidFill>
                  <a:srgbClr val="000000"/>
                </a:solidFill>
              </a:rPr>
              <a:t>Example:</a:t>
            </a:r>
          </a:p>
          <a:p>
            <a:pPr marL="342000" lvl="0" indent="0">
              <a:lnSpc>
                <a:spcPct val="90000"/>
              </a:lnSpc>
              <a:spcBef>
                <a:spcPts val="3000"/>
              </a:spcBef>
              <a:buNone/>
            </a:pPr>
            <a:r>
              <a:rPr lang="en-US" altLang="en-US" sz="2800" dirty="0" smtClean="0">
                <a:solidFill>
                  <a:srgbClr val="000000"/>
                </a:solidFill>
                <a:latin typeface="Courier New" panose="02070309020205020404" pitchFamily="49" charset="0"/>
              </a:rPr>
              <a:t>int </a:t>
            </a:r>
            <a:r>
              <a:rPr lang="en-US" altLang="en-US" sz="2800" dirty="0">
                <a:solidFill>
                  <a:srgbClr val="000000"/>
                </a:solidFill>
                <a:latin typeface="Courier New" panose="02070309020205020404" pitchFamily="49" charset="0"/>
              </a:rPr>
              <a:t>sum(int num1, int num2)</a:t>
            </a:r>
            <a:br>
              <a:rPr lang="en-US" altLang="en-US" sz="2800" dirty="0">
                <a:solidFill>
                  <a:srgbClr val="000000"/>
                </a:solidFill>
                <a:latin typeface="Courier New" panose="02070309020205020404" pitchFamily="49" charset="0"/>
              </a:rPr>
            </a:br>
            <a:r>
              <a:rPr lang="en-US" altLang="en-US" sz="2800" dirty="0">
                <a:solidFill>
                  <a:srgbClr val="000000"/>
                </a:solidFill>
                <a:latin typeface="Courier New" panose="02070309020205020404" pitchFamily="49" charset="0"/>
              </a:rPr>
              <a:t>{</a:t>
            </a:r>
            <a:br>
              <a:rPr lang="en-US" altLang="en-US" sz="2800" dirty="0">
                <a:solidFill>
                  <a:srgbClr val="000000"/>
                </a:solidFill>
                <a:latin typeface="Courier New" panose="02070309020205020404" pitchFamily="49" charset="0"/>
              </a:rPr>
            </a:br>
            <a:r>
              <a:rPr lang="en-US" altLang="en-US" sz="2800" dirty="0">
                <a:solidFill>
                  <a:srgbClr val="000000"/>
                </a:solidFill>
                <a:latin typeface="Courier New" panose="02070309020205020404" pitchFamily="49" charset="0"/>
              </a:rPr>
              <a:t>  double result;</a:t>
            </a:r>
            <a:br>
              <a:rPr lang="en-US" altLang="en-US" sz="2800" dirty="0">
                <a:solidFill>
                  <a:srgbClr val="000000"/>
                </a:solidFill>
                <a:latin typeface="Courier New" panose="02070309020205020404" pitchFamily="49" charset="0"/>
              </a:rPr>
            </a:br>
            <a:r>
              <a:rPr lang="en-US" altLang="en-US" sz="2800" dirty="0">
                <a:solidFill>
                  <a:srgbClr val="000000"/>
                </a:solidFill>
                <a:latin typeface="Courier New" panose="02070309020205020404" pitchFamily="49" charset="0"/>
              </a:rPr>
              <a:t>  result = num1 + num2;</a:t>
            </a:r>
            <a:br>
              <a:rPr lang="en-US" altLang="en-US" sz="2800" dirty="0">
                <a:solidFill>
                  <a:srgbClr val="000000"/>
                </a:solidFill>
                <a:latin typeface="Courier New" panose="02070309020205020404" pitchFamily="49" charset="0"/>
              </a:rPr>
            </a:br>
            <a:r>
              <a:rPr lang="en-US" altLang="en-US" sz="2800" dirty="0">
                <a:solidFill>
                  <a:srgbClr val="000000"/>
                </a:solidFill>
                <a:latin typeface="Courier New" panose="02070309020205020404" pitchFamily="49" charset="0"/>
              </a:rPr>
              <a:t>  return result;</a:t>
            </a:r>
            <a:br>
              <a:rPr lang="en-US" altLang="en-US" sz="2800" dirty="0">
                <a:solidFill>
                  <a:srgbClr val="000000"/>
                </a:solidFill>
                <a:latin typeface="Courier New" panose="02070309020205020404" pitchFamily="49" charset="0"/>
              </a:rPr>
            </a:br>
            <a:r>
              <a:rPr lang="en-US" altLang="en-US" sz="2800" dirty="0" smtClean="0">
                <a:solidFill>
                  <a:srgbClr val="000000"/>
                </a:solidFill>
                <a:latin typeface="Courier New" panose="02070309020205020404" pitchFamily="49" charset="0"/>
              </a:rPr>
              <a:t>}</a:t>
            </a:r>
            <a:endParaRPr lang="en-US" altLang="en-US" sz="2800" dirty="0">
              <a:solidFill>
                <a:srgbClr val="000000"/>
              </a:solidFill>
              <a:latin typeface="Courier New" panose="02070309020205020404" pitchFamily="49" charset="0"/>
            </a:endParaRPr>
          </a:p>
        </p:txBody>
      </p:sp>
    </p:spTree>
    <p:extLst>
      <p:ext uri="{BB962C8B-B14F-4D97-AF65-F5344CB8AC3E}">
        <p14:creationId xmlns:p14="http://schemas.microsoft.com/office/powerpoint/2010/main" val="28195966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A Value-Returning </a:t>
            </a:r>
            <a:r>
              <a:rPr lang="en-US" altLang="en-US" dirty="0" smtClean="0"/>
              <a:t>Function </a:t>
            </a:r>
            <a:r>
              <a:rPr lang="en-US" altLang="en-US" sz="1200" dirty="0" smtClean="0"/>
              <a:t>(1 of 2)</a:t>
            </a:r>
            <a:endParaRPr lang="en-IN" dirty="0"/>
          </a:p>
        </p:txBody>
      </p:sp>
      <p:pic>
        <p:nvPicPr>
          <p:cNvPr id="4" name="Picture 3" descr="A program explains a value returning function. In the line, int sum (int num 1, int num 2) function, the int represents the return type as an integer. The program shows the variable result in double data type. The sum of the values are assigned to the result. The line, return result under the function displays the values being returned."/>
          <p:cNvPicPr>
            <a:picLocks noChangeAspect="1"/>
          </p:cNvPicPr>
          <p:nvPr/>
        </p:nvPicPr>
        <p:blipFill rotWithShape="1">
          <a:blip r:embed="rId2"/>
          <a:srcRect b="3685"/>
          <a:stretch/>
        </p:blipFill>
        <p:spPr>
          <a:xfrm>
            <a:off x="313200" y="1656000"/>
            <a:ext cx="7382896" cy="4480201"/>
          </a:xfrm>
          <a:prstGeom prst="rect">
            <a:avLst/>
          </a:prstGeom>
        </p:spPr>
      </p:pic>
    </p:spTree>
    <p:extLst>
      <p:ext uri="{BB962C8B-B14F-4D97-AF65-F5344CB8AC3E}">
        <p14:creationId xmlns:p14="http://schemas.microsoft.com/office/powerpoint/2010/main" val="19529741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A Value-Returning </a:t>
            </a:r>
            <a:r>
              <a:rPr lang="en-US" altLang="en-US" dirty="0" smtClean="0"/>
              <a:t>Function </a:t>
            </a:r>
            <a:r>
              <a:rPr lang="en-US" altLang="en-US" sz="1200" dirty="0" smtClean="0"/>
              <a:t>(2 of 2)</a:t>
            </a:r>
            <a:endParaRPr lang="en-IN" dirty="0"/>
          </a:p>
        </p:txBody>
      </p:sp>
      <p:sp>
        <p:nvSpPr>
          <p:cNvPr id="3" name="Content Placeholder 2"/>
          <p:cNvSpPr>
            <a:spLocks noGrp="1"/>
          </p:cNvSpPr>
          <p:nvPr>
            <p:ph idx="1"/>
          </p:nvPr>
        </p:nvSpPr>
        <p:spPr>
          <a:xfrm>
            <a:off x="1105200" y="1981200"/>
            <a:ext cx="5943600" cy="1676400"/>
          </a:xfrm>
        </p:spPr>
        <p:txBody>
          <a:bodyPr/>
          <a:lstStyle/>
          <a:p>
            <a:pPr marL="0" lvl="0" indent="0" eaLnBrk="1" hangingPunct="1">
              <a:spcBef>
                <a:spcPct val="50000"/>
              </a:spcBef>
              <a:buNone/>
            </a:pPr>
            <a:r>
              <a:rPr lang="en-US" altLang="en-US" sz="2800" kern="1200" dirty="0" smtClean="0">
                <a:solidFill>
                  <a:srgbClr val="000000"/>
                </a:solidFill>
                <a:latin typeface="Courier New" panose="02070309020205020404" pitchFamily="49" charset="0"/>
                <a:cs typeface="Arial" panose="020B0604020202020204" pitchFamily="34" charset="0"/>
              </a:rPr>
              <a:t>int </a:t>
            </a:r>
            <a:r>
              <a:rPr lang="en-US" altLang="en-US" sz="2800" kern="1200" dirty="0">
                <a:solidFill>
                  <a:srgbClr val="000000"/>
                </a:solidFill>
                <a:latin typeface="Courier New" panose="02070309020205020404" pitchFamily="49" charset="0"/>
                <a:cs typeface="Arial" panose="020B0604020202020204" pitchFamily="34" charset="0"/>
              </a:rPr>
              <a:t>sum(int num1, int num2)</a:t>
            </a:r>
            <a:br>
              <a:rPr lang="en-US" altLang="en-US" sz="2800" kern="1200" dirty="0">
                <a:solidFill>
                  <a:srgbClr val="000000"/>
                </a:solidFill>
                <a:latin typeface="Courier New" panose="02070309020205020404" pitchFamily="49" charset="0"/>
                <a:cs typeface="Arial" panose="020B0604020202020204" pitchFamily="34" charset="0"/>
              </a:rPr>
            </a:br>
            <a:r>
              <a:rPr lang="en-US" altLang="en-US" sz="2800" kern="1200" dirty="0" smtClean="0">
                <a:solidFill>
                  <a:srgbClr val="000000"/>
                </a:solidFill>
                <a:latin typeface="Courier New" panose="02070309020205020404" pitchFamily="49" charset="0"/>
                <a:cs typeface="Arial" panose="020B0604020202020204" pitchFamily="34" charset="0"/>
              </a:rPr>
              <a:t>{</a:t>
            </a:r>
          </a:p>
          <a:p>
            <a:pPr marL="633600" lvl="0" indent="0" eaLnBrk="1" hangingPunct="1">
              <a:spcBef>
                <a:spcPts val="0"/>
              </a:spcBef>
              <a:buNone/>
            </a:pPr>
            <a:r>
              <a:rPr lang="en-US" altLang="en-US" sz="2800" kern="1200" dirty="0" smtClean="0">
                <a:solidFill>
                  <a:srgbClr val="000000"/>
                </a:solidFill>
                <a:latin typeface="Courier New" panose="02070309020205020404" pitchFamily="49" charset="0"/>
                <a:cs typeface="Arial" panose="020B0604020202020204" pitchFamily="34" charset="0"/>
              </a:rPr>
              <a:t>return </a:t>
            </a:r>
            <a:r>
              <a:rPr lang="en-US" altLang="en-US" sz="2800" kern="1200" dirty="0">
                <a:solidFill>
                  <a:srgbClr val="000000"/>
                </a:solidFill>
                <a:latin typeface="Courier New" panose="02070309020205020404" pitchFamily="49" charset="0"/>
                <a:cs typeface="Arial" panose="020B0604020202020204" pitchFamily="34" charset="0"/>
              </a:rPr>
              <a:t>num1 + num2</a:t>
            </a:r>
            <a:r>
              <a:rPr lang="en-US" altLang="en-US" sz="2800" kern="1200" dirty="0" smtClean="0">
                <a:solidFill>
                  <a:srgbClr val="000000"/>
                </a:solidFill>
                <a:latin typeface="Courier New" panose="02070309020205020404" pitchFamily="49" charset="0"/>
                <a:cs typeface="Arial" panose="020B0604020202020204" pitchFamily="34" charset="0"/>
              </a:rPr>
              <a:t>;</a:t>
            </a:r>
          </a:p>
          <a:p>
            <a:pPr marL="0" indent="0" eaLnBrk="1" hangingPunct="1">
              <a:spcBef>
                <a:spcPts val="0"/>
              </a:spcBef>
              <a:buNone/>
            </a:pPr>
            <a:r>
              <a:rPr lang="en-US" altLang="en-US" sz="2800" kern="1200" dirty="0" smtClean="0">
                <a:solidFill>
                  <a:srgbClr val="000000"/>
                </a:solidFill>
                <a:latin typeface="Courier New" panose="02070309020205020404" pitchFamily="49" charset="0"/>
                <a:cs typeface="Arial" panose="020B0604020202020204" pitchFamily="34" charset="0"/>
              </a:rPr>
              <a:t>}</a:t>
            </a:r>
            <a:endParaRPr lang="en-US" altLang="en-US" sz="2800" kern="1200" dirty="0">
              <a:solidFill>
                <a:srgbClr val="000000"/>
              </a:solidFill>
              <a:latin typeface="Courier New" panose="02070309020205020404" pitchFamily="49" charset="0"/>
              <a:cs typeface="Arial" panose="020B0604020202020204" pitchFamily="34" charset="0"/>
            </a:endParaRPr>
          </a:p>
        </p:txBody>
      </p:sp>
      <p:sp>
        <p:nvSpPr>
          <p:cNvPr id="4" name="Content Placeholder 3"/>
          <p:cNvSpPr>
            <a:spLocks noGrp="1"/>
          </p:cNvSpPr>
          <p:nvPr>
            <p:ph sz="quarter" idx="11"/>
          </p:nvPr>
        </p:nvSpPr>
        <p:spPr>
          <a:xfrm>
            <a:off x="304800" y="4267200"/>
            <a:ext cx="8229600" cy="1066800"/>
          </a:xfrm>
        </p:spPr>
        <p:txBody>
          <a:bodyPr/>
          <a:lstStyle/>
          <a:p>
            <a:pPr marL="0" indent="0" eaLnBrk="1" hangingPunct="1">
              <a:spcBef>
                <a:spcPct val="50000"/>
              </a:spcBef>
              <a:buNone/>
            </a:pPr>
            <a:r>
              <a:rPr lang="en-US" altLang="en-US" dirty="0"/>
              <a:t>Functions can return the values of expressions, such as </a:t>
            </a:r>
            <a:r>
              <a:rPr lang="en-US" altLang="en-US" dirty="0">
                <a:latin typeface="Courier New" panose="02070309020205020404" pitchFamily="49" charset="0"/>
              </a:rPr>
              <a:t>num1 + </a:t>
            </a:r>
            <a:r>
              <a:rPr lang="en-US" altLang="en-US" dirty="0" smtClean="0">
                <a:latin typeface="Courier New" panose="02070309020205020404" pitchFamily="49" charset="0"/>
              </a:rPr>
              <a:t>num2</a:t>
            </a:r>
            <a:endParaRPr lang="en-US" altLang="en-US" dirty="0">
              <a:latin typeface="Courier New" panose="02070309020205020404" pitchFamily="49" charset="0"/>
            </a:endParaRPr>
          </a:p>
        </p:txBody>
      </p:sp>
    </p:spTree>
    <p:extLst>
      <p:ext uri="{BB962C8B-B14F-4D97-AF65-F5344CB8AC3E}">
        <p14:creationId xmlns:p14="http://schemas.microsoft.com/office/powerpoint/2010/main" val="42761953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p:cNvSpPr>
            <a:spLocks noGrp="1" noChangeArrowheads="1"/>
          </p:cNvSpPr>
          <p:nvPr>
            <p:ph type="title"/>
          </p:nvPr>
        </p:nvSpPr>
        <p:spPr>
          <a:xfrm>
            <a:off x="304800" y="601200"/>
            <a:ext cx="8763000" cy="487362"/>
          </a:xfrm>
        </p:spPr>
        <p:txBody>
          <a:bodyPr/>
          <a:lstStyle/>
          <a:p>
            <a:r>
              <a:rPr lang="en-US" altLang="en-US" sz="3200" dirty="0" smtClean="0"/>
              <a:t>Function Returning a Value in Program 6-12 </a:t>
            </a:r>
            <a:r>
              <a:rPr lang="en-US" altLang="en-US" sz="1200" dirty="0" smtClean="0"/>
              <a:t>(1 of 3)</a:t>
            </a:r>
            <a:endParaRPr lang="en-US" altLang="en-US" sz="3200" dirty="0" smtClean="0"/>
          </a:p>
        </p:txBody>
      </p:sp>
      <p:pic>
        <p:nvPicPr>
          <p:cNvPr id="63491" name="Picture 1" descr="The screenshot shows a program source code for a function returning a value. Two parameters of type integer (int, int) are assigned to the function sum. The main function displays the statements to get the input and to call the sum function. It assigns the first and second values to value 1 and value 2, value 1 equals 20, and value 2 equals 40. The main function calls the sum function, passing the contents of value 1 and value 2 as arguments. It assigns the return value to the total variable. The program executes the sum function total equals the sum of value 1 and value 2. The main function displays the sum of the values and returns the total valu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066800"/>
            <a:ext cx="6019800" cy="528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43137042"/>
      </p:ext>
    </p:extLst>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1"/>
          <p:cNvSpPr>
            <a:spLocks noGrp="1" noChangeArrowheads="1"/>
          </p:cNvSpPr>
          <p:nvPr>
            <p:ph type="title"/>
          </p:nvPr>
        </p:nvSpPr>
        <p:spPr>
          <a:xfrm>
            <a:off x="304800" y="274638"/>
            <a:ext cx="8839200" cy="1143000"/>
          </a:xfrm>
        </p:spPr>
        <p:txBody>
          <a:bodyPr/>
          <a:lstStyle/>
          <a:p>
            <a:r>
              <a:rPr lang="en-US" altLang="en-US" sz="3200" dirty="0" smtClean="0"/>
              <a:t>Function Returning a Value in Program 6-12 </a:t>
            </a:r>
            <a:r>
              <a:rPr lang="en-US" altLang="en-US" sz="1200" dirty="0" smtClean="0"/>
              <a:t>(2 of 3)</a:t>
            </a:r>
            <a:endParaRPr lang="en-US" altLang="en-US" sz="3200" dirty="0" smtClean="0"/>
          </a:p>
        </p:txBody>
      </p:sp>
      <p:pic>
        <p:nvPicPr>
          <p:cNvPr id="64515" name="Picture 1" descr="The screenshot shows a program source code for a function returning a value. Two parameters of type integer (int, int) are assigned to the function sum. The main function displays the statements to get the input and to call the sum function. It assigns the first and second values to value 1 and value 2, value 1 equals 20, and value 2 equals 40. The main function calls the sum function, passing the contents of value 1 and value 2 as arguments. It assigns the return value to the total variable. The program executes the sum function total equals the sum of value 1 and value 2. The main function displays the sum of the values and returns the total value. The function sum returns the sum of its two parameters. The return function returns the value of the sum of the two parameters. The program output reads, &quot;The sum of 20 and 40 is 60.&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300" y="1866900"/>
            <a:ext cx="7391400" cy="312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74638"/>
            <a:ext cx="8763000" cy="1143000"/>
          </a:xfrm>
        </p:spPr>
        <p:txBody>
          <a:bodyPr/>
          <a:lstStyle/>
          <a:p>
            <a:r>
              <a:rPr lang="en-US" altLang="en-US" sz="3200" dirty="0"/>
              <a:t>Function Returning a Value in Program </a:t>
            </a:r>
            <a:r>
              <a:rPr lang="en-US" altLang="en-US" sz="3200" dirty="0" smtClean="0"/>
              <a:t>6-12 </a:t>
            </a:r>
            <a:r>
              <a:rPr lang="en-US" altLang="en-US" sz="1200" dirty="0" smtClean="0"/>
              <a:t>(3 of 3)</a:t>
            </a:r>
            <a:endParaRPr lang="en-IN" dirty="0"/>
          </a:p>
        </p:txBody>
      </p:sp>
      <p:pic>
        <p:nvPicPr>
          <p:cNvPr id="4" name="Picture 2" descr="The diagram explains the working process of return function in the program. In the line, total equals sum (value 1, value 2), the value passes as an argument to the function int sum (int num 1, int num 2). The return value is then assigned to the total variab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930400"/>
            <a:ext cx="7315200" cy="248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304800" y="4648201"/>
            <a:ext cx="8305800" cy="1371599"/>
          </a:xfrm>
        </p:spPr>
        <p:txBody>
          <a:bodyPr/>
          <a:lstStyle/>
          <a:p>
            <a:pPr marL="0" lvl="0" indent="0" eaLnBrk="1" hangingPunct="1">
              <a:spcBef>
                <a:spcPct val="50000"/>
              </a:spcBef>
              <a:buNone/>
            </a:pPr>
            <a:r>
              <a:rPr lang="en-US" altLang="en-US" sz="2800" kern="1200" dirty="0" smtClean="0">
                <a:solidFill>
                  <a:srgbClr val="000000"/>
                </a:solidFill>
                <a:latin typeface="Arial" panose="020B0604020202020204" pitchFamily="34" charset="0"/>
                <a:cs typeface="Arial" panose="020B0604020202020204" pitchFamily="34" charset="0"/>
              </a:rPr>
              <a:t>The statement in line 17 calls the sum function, passing </a:t>
            </a:r>
            <a:r>
              <a:rPr lang="en-US" altLang="en-US" sz="2800" kern="1200" dirty="0" smtClean="0">
                <a:solidFill>
                  <a:srgbClr val="000000"/>
                </a:solidFill>
                <a:latin typeface="Courier New" panose="02070309020205020404" pitchFamily="49" charset="0"/>
                <a:cs typeface="Arial" panose="020B0604020202020204" pitchFamily="34" charset="0"/>
              </a:rPr>
              <a:t>value1</a:t>
            </a:r>
            <a:r>
              <a:rPr lang="en-US" altLang="en-US" sz="2800" kern="1200" dirty="0" smtClean="0">
                <a:solidFill>
                  <a:srgbClr val="000000"/>
                </a:solidFill>
                <a:latin typeface="Arial" panose="020B0604020202020204" pitchFamily="34" charset="0"/>
                <a:cs typeface="Arial" panose="020B0604020202020204" pitchFamily="34" charset="0"/>
              </a:rPr>
              <a:t> and </a:t>
            </a:r>
            <a:r>
              <a:rPr lang="en-US" altLang="en-US" sz="2800" kern="1200" dirty="0" smtClean="0">
                <a:solidFill>
                  <a:srgbClr val="000000"/>
                </a:solidFill>
                <a:latin typeface="Courier New" panose="02070309020205020404" pitchFamily="49" charset="0"/>
                <a:cs typeface="Arial" panose="020B0604020202020204" pitchFamily="34" charset="0"/>
              </a:rPr>
              <a:t>value2</a:t>
            </a:r>
            <a:r>
              <a:rPr lang="en-US" altLang="en-US" sz="2800" kern="1200" dirty="0" smtClean="0">
                <a:solidFill>
                  <a:srgbClr val="000000"/>
                </a:solidFill>
                <a:latin typeface="Arial" panose="020B0604020202020204" pitchFamily="34" charset="0"/>
                <a:cs typeface="Arial" panose="020B0604020202020204" pitchFamily="34" charset="0"/>
              </a:rPr>
              <a:t> as arguments. </a:t>
            </a:r>
            <a:br>
              <a:rPr lang="en-US" altLang="en-US" sz="2800" kern="1200" dirty="0" smtClean="0">
                <a:solidFill>
                  <a:srgbClr val="000000"/>
                </a:solidFill>
                <a:latin typeface="Arial" panose="020B0604020202020204" pitchFamily="34" charset="0"/>
                <a:cs typeface="Arial" panose="020B0604020202020204" pitchFamily="34" charset="0"/>
              </a:rPr>
            </a:br>
            <a:r>
              <a:rPr lang="en-US" altLang="en-US" sz="2800" kern="1200" dirty="0" smtClean="0">
                <a:solidFill>
                  <a:srgbClr val="000000"/>
                </a:solidFill>
                <a:latin typeface="Arial" panose="020B0604020202020204" pitchFamily="34" charset="0"/>
                <a:cs typeface="Arial" panose="020B0604020202020204" pitchFamily="34" charset="0"/>
              </a:rPr>
              <a:t>The return value is assigned to the </a:t>
            </a:r>
            <a:r>
              <a:rPr lang="en-US" altLang="en-US" sz="2800" kern="1200" dirty="0" smtClean="0">
                <a:solidFill>
                  <a:srgbClr val="000000"/>
                </a:solidFill>
                <a:latin typeface="Courier New" panose="02070309020205020404" pitchFamily="49" charset="0"/>
                <a:cs typeface="Arial" panose="020B0604020202020204" pitchFamily="34" charset="0"/>
              </a:rPr>
              <a:t>total</a:t>
            </a:r>
            <a:r>
              <a:rPr lang="en-US" altLang="en-US" sz="2800" kern="1200" dirty="0" smtClean="0">
                <a:solidFill>
                  <a:srgbClr val="000000"/>
                </a:solidFill>
                <a:latin typeface="Arial" panose="020B0604020202020204" pitchFamily="34" charset="0"/>
                <a:cs typeface="Arial" panose="020B0604020202020204" pitchFamily="34" charset="0"/>
              </a:rPr>
              <a:t> variable.</a:t>
            </a:r>
          </a:p>
        </p:txBody>
      </p:sp>
    </p:spTree>
    <p:extLst>
      <p:ext uri="{BB962C8B-B14F-4D97-AF65-F5344CB8AC3E}">
        <p14:creationId xmlns:p14="http://schemas.microsoft.com/office/powerpoint/2010/main" val="347138130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dirty="0"/>
              <a:t>Another Example from Program 6-13</a:t>
            </a:r>
            <a:endParaRPr lang="en-IN" dirty="0"/>
          </a:p>
        </p:txBody>
      </p:sp>
      <p:pic>
        <p:nvPicPr>
          <p:cNvPr id="4" name="Picture 3" descr="The diagram explains the working process of return function in a program. In the line, area equals pi times square (radius), the value 10 passes as an argument to the function double square (double number). The number is squared and the value 100 is assigned to the square through the return func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2057400"/>
            <a:ext cx="8001000" cy="272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91786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noChangeArrowheads="1"/>
          </p:cNvSpPr>
          <p:nvPr>
            <p:ph type="ctrTitle"/>
          </p:nvPr>
        </p:nvSpPr>
        <p:spPr/>
        <p:txBody>
          <a:bodyPr/>
          <a:lstStyle/>
          <a:p>
            <a:r>
              <a:rPr lang="en-US" altLang="en-US" dirty="0" smtClean="0"/>
              <a:t>6.2</a:t>
            </a:r>
          </a:p>
        </p:txBody>
      </p:sp>
      <p:sp>
        <p:nvSpPr>
          <p:cNvPr id="9219" name="Subtitle 2"/>
          <p:cNvSpPr>
            <a:spLocks noGrp="1" noChangeArrowheads="1"/>
          </p:cNvSpPr>
          <p:nvPr>
            <p:ph type="subTitle" idx="1"/>
          </p:nvPr>
        </p:nvSpPr>
        <p:spPr/>
        <p:txBody>
          <a:bodyPr/>
          <a:lstStyle/>
          <a:p>
            <a:r>
              <a:rPr lang="en-US" altLang="en-US" dirty="0" smtClean="0"/>
              <a:t>Defining and Calling Functions</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Returning a Value From a Function</a:t>
            </a:r>
            <a:endParaRPr lang="en-IN" dirty="0"/>
          </a:p>
        </p:txBody>
      </p:sp>
      <p:sp>
        <p:nvSpPr>
          <p:cNvPr id="3" name="Content Placeholder 2"/>
          <p:cNvSpPr>
            <a:spLocks noGrp="1"/>
          </p:cNvSpPr>
          <p:nvPr>
            <p:ph idx="1"/>
          </p:nvPr>
        </p:nvSpPr>
        <p:spPr>
          <a:xfrm>
            <a:off x="457200" y="1810800"/>
            <a:ext cx="7772400" cy="4525963"/>
          </a:xfrm>
        </p:spPr>
        <p:txBody>
          <a:bodyPr/>
          <a:lstStyle/>
          <a:p>
            <a:pPr lvl="0">
              <a:lnSpc>
                <a:spcPct val="90000"/>
              </a:lnSpc>
              <a:buFontTx/>
              <a:buChar char="•"/>
            </a:pPr>
            <a:r>
              <a:rPr lang="en-US" altLang="en-US" dirty="0">
                <a:solidFill>
                  <a:srgbClr val="000000"/>
                </a:solidFill>
              </a:rPr>
              <a:t>The prototype and the definition must indicate the data type of return value (not </a:t>
            </a:r>
            <a:r>
              <a:rPr lang="en-US" altLang="en-US" dirty="0">
                <a:solidFill>
                  <a:srgbClr val="000000"/>
                </a:solidFill>
                <a:latin typeface="Courier New" panose="02070309020205020404" pitchFamily="49" charset="0"/>
              </a:rPr>
              <a:t>void</a:t>
            </a:r>
            <a:r>
              <a:rPr lang="en-US" altLang="en-US" dirty="0" smtClean="0">
                <a:solidFill>
                  <a:srgbClr val="000000"/>
                </a:solidFill>
              </a:rPr>
              <a:t>)</a:t>
            </a:r>
            <a:endParaRPr lang="en-US" altLang="en-US" dirty="0">
              <a:solidFill>
                <a:srgbClr val="000000"/>
              </a:solidFill>
            </a:endParaRPr>
          </a:p>
          <a:p>
            <a:pPr lvl="0">
              <a:lnSpc>
                <a:spcPct val="90000"/>
              </a:lnSpc>
              <a:spcBef>
                <a:spcPts val="4200"/>
              </a:spcBef>
              <a:buFontTx/>
              <a:buChar char="•"/>
            </a:pPr>
            <a:r>
              <a:rPr lang="en-US" altLang="en-US" dirty="0">
                <a:solidFill>
                  <a:srgbClr val="000000"/>
                </a:solidFill>
              </a:rPr>
              <a:t>Calling function should use return value:</a:t>
            </a:r>
          </a:p>
          <a:p>
            <a:pPr lvl="1">
              <a:lnSpc>
                <a:spcPct val="90000"/>
              </a:lnSpc>
            </a:pPr>
            <a:r>
              <a:rPr lang="en-US" altLang="en-US" dirty="0">
                <a:solidFill>
                  <a:srgbClr val="000000"/>
                </a:solidFill>
              </a:rPr>
              <a:t>assign it to a variable</a:t>
            </a:r>
          </a:p>
          <a:p>
            <a:pPr lvl="1">
              <a:lnSpc>
                <a:spcPct val="90000"/>
              </a:lnSpc>
            </a:pPr>
            <a:r>
              <a:rPr lang="en-US" altLang="en-US" dirty="0">
                <a:solidFill>
                  <a:srgbClr val="000000"/>
                </a:solidFill>
              </a:rPr>
              <a:t>send it to </a:t>
            </a:r>
            <a:r>
              <a:rPr lang="en-US" altLang="en-US" dirty="0">
                <a:solidFill>
                  <a:srgbClr val="000000"/>
                </a:solidFill>
                <a:latin typeface="Courier New" panose="02070309020205020404" pitchFamily="49" charset="0"/>
              </a:rPr>
              <a:t>cout</a:t>
            </a:r>
            <a:endParaRPr lang="en-US" altLang="en-US" dirty="0">
              <a:solidFill>
                <a:srgbClr val="000000"/>
              </a:solidFill>
            </a:endParaRPr>
          </a:p>
          <a:p>
            <a:pPr lvl="1">
              <a:lnSpc>
                <a:spcPct val="90000"/>
              </a:lnSpc>
            </a:pPr>
            <a:r>
              <a:rPr lang="en-US" altLang="en-US" dirty="0">
                <a:solidFill>
                  <a:srgbClr val="000000"/>
                </a:solidFill>
              </a:rPr>
              <a:t>use it in an </a:t>
            </a:r>
            <a:r>
              <a:rPr lang="en-US" altLang="en-US" dirty="0" smtClean="0">
                <a:solidFill>
                  <a:srgbClr val="000000"/>
                </a:solidFill>
              </a:rPr>
              <a:t>expression</a:t>
            </a:r>
            <a:endParaRPr lang="en-US" altLang="en-US" dirty="0">
              <a:solidFill>
                <a:srgbClr val="000000"/>
              </a:solidFill>
            </a:endParaRPr>
          </a:p>
        </p:txBody>
      </p:sp>
    </p:spTree>
    <p:extLst>
      <p:ext uri="{BB962C8B-B14F-4D97-AF65-F5344CB8AC3E}">
        <p14:creationId xmlns:p14="http://schemas.microsoft.com/office/powerpoint/2010/main" val="16023751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p:cNvSpPr>
            <a:spLocks noGrp="1" noChangeArrowheads="1"/>
          </p:cNvSpPr>
          <p:nvPr>
            <p:ph type="ctrTitle"/>
          </p:nvPr>
        </p:nvSpPr>
        <p:spPr/>
        <p:txBody>
          <a:bodyPr/>
          <a:lstStyle/>
          <a:p>
            <a:r>
              <a:rPr lang="en-US" altLang="en-US" dirty="0" smtClean="0"/>
              <a:t>6.9</a:t>
            </a:r>
          </a:p>
        </p:txBody>
      </p:sp>
      <p:sp>
        <p:nvSpPr>
          <p:cNvPr id="69635" name="Subtitle 2"/>
          <p:cNvSpPr>
            <a:spLocks noGrp="1" noChangeArrowheads="1"/>
          </p:cNvSpPr>
          <p:nvPr>
            <p:ph type="subTitle" idx="1"/>
          </p:nvPr>
        </p:nvSpPr>
        <p:spPr/>
        <p:txBody>
          <a:bodyPr/>
          <a:lstStyle/>
          <a:p>
            <a:r>
              <a:rPr lang="en-US" altLang="en-US" dirty="0" smtClean="0"/>
              <a:t>Returning a Boolean Value</a:t>
            </a: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52000"/>
            <a:ext cx="8229600" cy="944562"/>
          </a:xfrm>
        </p:spPr>
        <p:txBody>
          <a:bodyPr/>
          <a:lstStyle/>
          <a:p>
            <a:r>
              <a:rPr lang="en-US" altLang="en-US" dirty="0"/>
              <a:t>Returning a Boolean Value</a:t>
            </a:r>
            <a:endParaRPr lang="en-IN" dirty="0"/>
          </a:p>
        </p:txBody>
      </p:sp>
      <p:sp>
        <p:nvSpPr>
          <p:cNvPr id="3" name="Content Placeholder 2"/>
          <p:cNvSpPr>
            <a:spLocks noGrp="1"/>
          </p:cNvSpPr>
          <p:nvPr>
            <p:ph idx="1"/>
          </p:nvPr>
        </p:nvSpPr>
        <p:spPr/>
        <p:txBody>
          <a:bodyPr/>
          <a:lstStyle/>
          <a:p>
            <a:pPr lvl="0">
              <a:buFontTx/>
              <a:buChar char="•"/>
            </a:pPr>
            <a:r>
              <a:rPr lang="en-US" altLang="en-US" dirty="0">
                <a:solidFill>
                  <a:srgbClr val="000000"/>
                </a:solidFill>
              </a:rPr>
              <a:t>Function can return </a:t>
            </a:r>
            <a:r>
              <a:rPr lang="en-US" altLang="en-US" dirty="0">
                <a:solidFill>
                  <a:srgbClr val="000000"/>
                </a:solidFill>
                <a:latin typeface="Courier New" panose="02070309020205020404" pitchFamily="49" charset="0"/>
              </a:rPr>
              <a:t>true</a:t>
            </a:r>
            <a:r>
              <a:rPr lang="en-US" altLang="en-US" dirty="0">
                <a:solidFill>
                  <a:srgbClr val="000000"/>
                </a:solidFill>
              </a:rPr>
              <a:t> or </a:t>
            </a:r>
            <a:r>
              <a:rPr lang="en-US" altLang="en-US" dirty="0">
                <a:solidFill>
                  <a:srgbClr val="000000"/>
                </a:solidFill>
                <a:latin typeface="Courier New" panose="02070309020205020404" pitchFamily="49" charset="0"/>
              </a:rPr>
              <a:t>false</a:t>
            </a:r>
            <a:endParaRPr lang="en-US" altLang="en-US" dirty="0">
              <a:solidFill>
                <a:srgbClr val="000000"/>
              </a:solidFill>
            </a:endParaRPr>
          </a:p>
          <a:p>
            <a:pPr lvl="0">
              <a:buFontTx/>
              <a:buChar char="•"/>
            </a:pPr>
            <a:r>
              <a:rPr lang="en-US" altLang="en-US" dirty="0">
                <a:solidFill>
                  <a:srgbClr val="000000"/>
                </a:solidFill>
              </a:rPr>
              <a:t>Declare return type in function prototype and heading as </a:t>
            </a:r>
            <a:r>
              <a:rPr lang="en-US" altLang="en-US" dirty="0">
                <a:solidFill>
                  <a:srgbClr val="000000"/>
                </a:solidFill>
                <a:latin typeface="Courier New" panose="02070309020205020404" pitchFamily="49" charset="0"/>
              </a:rPr>
              <a:t>bool</a:t>
            </a:r>
            <a:r>
              <a:rPr lang="en-US" altLang="en-US" dirty="0">
                <a:solidFill>
                  <a:srgbClr val="000000"/>
                </a:solidFill>
              </a:rPr>
              <a:t> </a:t>
            </a:r>
          </a:p>
          <a:p>
            <a:pPr lvl="0">
              <a:buFontTx/>
              <a:buChar char="•"/>
            </a:pPr>
            <a:r>
              <a:rPr lang="en-US" altLang="en-US" dirty="0">
                <a:solidFill>
                  <a:srgbClr val="000000"/>
                </a:solidFill>
              </a:rPr>
              <a:t>Function body must contain </a:t>
            </a:r>
            <a:r>
              <a:rPr lang="en-US" altLang="en-US" dirty="0">
                <a:solidFill>
                  <a:srgbClr val="000000"/>
                </a:solidFill>
                <a:latin typeface="Courier New" panose="02070309020205020404" pitchFamily="49" charset="0"/>
              </a:rPr>
              <a:t>return</a:t>
            </a:r>
            <a:r>
              <a:rPr lang="en-US" altLang="en-US" dirty="0">
                <a:solidFill>
                  <a:srgbClr val="000000"/>
                </a:solidFill>
              </a:rPr>
              <a:t> statement(s) that return </a:t>
            </a:r>
            <a:r>
              <a:rPr lang="en-US" altLang="en-US" dirty="0">
                <a:solidFill>
                  <a:srgbClr val="000000"/>
                </a:solidFill>
                <a:latin typeface="Courier New" panose="02070309020205020404" pitchFamily="49" charset="0"/>
              </a:rPr>
              <a:t>true</a:t>
            </a:r>
            <a:r>
              <a:rPr lang="en-US" altLang="en-US" dirty="0">
                <a:solidFill>
                  <a:srgbClr val="000000"/>
                </a:solidFill>
              </a:rPr>
              <a:t> or </a:t>
            </a:r>
            <a:r>
              <a:rPr lang="en-US" altLang="en-US" dirty="0">
                <a:solidFill>
                  <a:srgbClr val="000000"/>
                </a:solidFill>
                <a:latin typeface="Courier New" panose="02070309020205020404" pitchFamily="49" charset="0"/>
              </a:rPr>
              <a:t>false</a:t>
            </a:r>
            <a:endParaRPr lang="en-US" altLang="en-US" dirty="0">
              <a:solidFill>
                <a:srgbClr val="000000"/>
              </a:solidFill>
            </a:endParaRPr>
          </a:p>
          <a:p>
            <a:pPr lvl="0">
              <a:buFontTx/>
              <a:buChar char="•"/>
            </a:pPr>
            <a:r>
              <a:rPr lang="en-US" altLang="en-US" dirty="0">
                <a:solidFill>
                  <a:srgbClr val="000000"/>
                </a:solidFill>
              </a:rPr>
              <a:t>Calling function can use return value in a relational </a:t>
            </a:r>
            <a:r>
              <a:rPr lang="en-US" altLang="en-US" dirty="0" smtClean="0">
                <a:solidFill>
                  <a:srgbClr val="000000"/>
                </a:solidFill>
              </a:rPr>
              <a:t>expression</a:t>
            </a:r>
            <a:endParaRPr lang="en-US" altLang="en-US" dirty="0">
              <a:solidFill>
                <a:srgbClr val="000000"/>
              </a:solidFill>
            </a:endParaRPr>
          </a:p>
        </p:txBody>
      </p:sp>
    </p:spTree>
    <p:extLst>
      <p:ext uri="{BB962C8B-B14F-4D97-AF65-F5344CB8AC3E}">
        <p14:creationId xmlns:p14="http://schemas.microsoft.com/office/powerpoint/2010/main" val="38439335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Title 1"/>
          <p:cNvSpPr>
            <a:spLocks noGrp="1" noChangeArrowheads="1"/>
          </p:cNvSpPr>
          <p:nvPr>
            <p:ph type="title"/>
          </p:nvPr>
        </p:nvSpPr>
        <p:spPr>
          <a:xfrm>
            <a:off x="457200" y="597600"/>
            <a:ext cx="8686800" cy="487362"/>
          </a:xfrm>
        </p:spPr>
        <p:txBody>
          <a:bodyPr/>
          <a:lstStyle/>
          <a:p>
            <a:r>
              <a:rPr lang="en-US" altLang="en-US" sz="3200" dirty="0" smtClean="0"/>
              <a:t>Returning a Boolean Value in Program 6-15 </a:t>
            </a:r>
            <a:r>
              <a:rPr lang="en-US" altLang="en-US" sz="1200" dirty="0" smtClean="0"/>
              <a:t>(1 of 2)</a:t>
            </a:r>
            <a:endParaRPr lang="en-US" altLang="en-US" sz="3200" dirty="0" smtClean="0"/>
          </a:p>
        </p:txBody>
      </p:sp>
      <p:pic>
        <p:nvPicPr>
          <p:cNvPr id="72706" name="Picture 1" descr="The screenshot shows the program source code to return a Boolean value. The program uses a function that returns true or false. The function prototype bool isEven is assigned to a parameter (int). The main function displays the statements to get the input from the user and test if the integer is odd or even using the if else statement.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143000"/>
            <a:ext cx="6248400" cy="523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4376904"/>
      </p:ext>
    </p:extLst>
  </p:cSld>
  <p:clrMapOvr>
    <a:masterClrMapping/>
  </p:clrMapOvr>
  <p:transition spd="med"/>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noChangeArrowheads="1"/>
          </p:cNvSpPr>
          <p:nvPr>
            <p:ph type="title"/>
          </p:nvPr>
        </p:nvSpPr>
        <p:spPr>
          <a:xfrm>
            <a:off x="457200" y="561600"/>
            <a:ext cx="8686800" cy="563562"/>
          </a:xfrm>
        </p:spPr>
        <p:txBody>
          <a:bodyPr/>
          <a:lstStyle/>
          <a:p>
            <a:r>
              <a:rPr lang="en-US" altLang="en-US" sz="3200" dirty="0" smtClean="0"/>
              <a:t>Returning a Boolean Value in Program 6-15 </a:t>
            </a:r>
            <a:r>
              <a:rPr lang="en-US" altLang="en-US" sz="1200" dirty="0" smtClean="0"/>
              <a:t>(2 of 2)</a:t>
            </a:r>
            <a:endParaRPr lang="en-US" altLang="en-US" sz="3200" dirty="0" smtClean="0"/>
          </a:p>
        </p:txBody>
      </p:sp>
      <p:pic>
        <p:nvPicPr>
          <p:cNvPr id="73731" name="Picture 1" descr="The screenshot shows the program source code to return a Boolean value. The program uses a function that returns true or false. The function prototype bool isEven is assigned to a parameter (int). The main function displays the statements to get the input from the user and test if the integer is odd or even using the if else statement. If true, return argument as even, else return false. The function isEven accepts an integer argument and tests it to be even or odd. The function returns true if the argument is even or false if the argument is odd. The return value is a bool. The program output with sample input reads, &quot;Enter an integer and I will tell you if it is even or odd. The input is 5 in bold. The output on the screen reads, &quot;5 is odd.&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600" y="1219200"/>
            <a:ext cx="84328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le 1"/>
          <p:cNvSpPr>
            <a:spLocks noGrp="1" noChangeArrowheads="1"/>
          </p:cNvSpPr>
          <p:nvPr>
            <p:ph type="ctrTitle"/>
          </p:nvPr>
        </p:nvSpPr>
        <p:spPr/>
        <p:txBody>
          <a:bodyPr/>
          <a:lstStyle/>
          <a:p>
            <a:r>
              <a:rPr lang="en-US" altLang="en-US" dirty="0" smtClean="0"/>
              <a:t>6.10</a:t>
            </a:r>
          </a:p>
        </p:txBody>
      </p:sp>
      <p:sp>
        <p:nvSpPr>
          <p:cNvPr id="74755" name="Subtitle 2"/>
          <p:cNvSpPr>
            <a:spLocks noGrp="1" noChangeArrowheads="1"/>
          </p:cNvSpPr>
          <p:nvPr>
            <p:ph type="subTitle" idx="1"/>
          </p:nvPr>
        </p:nvSpPr>
        <p:spPr/>
        <p:txBody>
          <a:bodyPr/>
          <a:lstStyle/>
          <a:p>
            <a:r>
              <a:rPr lang="en-US" altLang="en-US" dirty="0" smtClean="0"/>
              <a:t>Local and Global Variables</a:t>
            </a: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8229600" cy="1143000"/>
          </a:xfrm>
        </p:spPr>
        <p:txBody>
          <a:bodyPr/>
          <a:lstStyle/>
          <a:p>
            <a:r>
              <a:rPr lang="en-US" altLang="en-US" dirty="0"/>
              <a:t>Local and Global Variables</a:t>
            </a:r>
            <a:endParaRPr lang="en-IN" dirty="0"/>
          </a:p>
        </p:txBody>
      </p:sp>
      <p:sp>
        <p:nvSpPr>
          <p:cNvPr id="3" name="Content Placeholder 2"/>
          <p:cNvSpPr>
            <a:spLocks noGrp="1"/>
          </p:cNvSpPr>
          <p:nvPr>
            <p:ph idx="1"/>
          </p:nvPr>
        </p:nvSpPr>
        <p:spPr>
          <a:xfrm>
            <a:off x="457200" y="1944000"/>
            <a:ext cx="8229600" cy="3200400"/>
          </a:xfrm>
        </p:spPr>
        <p:txBody>
          <a:bodyPr/>
          <a:lstStyle/>
          <a:p>
            <a:pPr lvl="0">
              <a:buFontTx/>
              <a:buChar char="•"/>
            </a:pPr>
            <a:r>
              <a:rPr lang="en-US" altLang="en-US" sz="2800" dirty="0">
                <a:solidFill>
                  <a:srgbClr val="000000"/>
                </a:solidFill>
              </a:rPr>
              <a:t>Variables defined inside a function are </a:t>
            </a:r>
            <a:r>
              <a:rPr lang="en-US" altLang="en-US" sz="2800" i="1" dirty="0">
                <a:solidFill>
                  <a:srgbClr val="000000"/>
                </a:solidFill>
              </a:rPr>
              <a:t>local </a:t>
            </a:r>
            <a:r>
              <a:rPr lang="en-US" altLang="en-US" sz="2800" dirty="0">
                <a:solidFill>
                  <a:srgbClr val="000000"/>
                </a:solidFill>
              </a:rPr>
              <a:t>to that function. They are hidden from the statements in other functions, which normally cannot access them.</a:t>
            </a:r>
          </a:p>
          <a:p>
            <a:pPr lvl="0">
              <a:buFontTx/>
              <a:buChar char="•"/>
            </a:pPr>
            <a:r>
              <a:rPr lang="en-US" altLang="en-US" sz="2800" dirty="0">
                <a:solidFill>
                  <a:srgbClr val="000000"/>
                </a:solidFill>
              </a:rPr>
              <a:t>Because the variables defined in a function are hidden, other functions may have separate, distinct variables with the same name</a:t>
            </a:r>
            <a:r>
              <a:rPr lang="en-US" altLang="en-US" sz="2800" dirty="0" smtClean="0">
                <a:solidFill>
                  <a:srgbClr val="000000"/>
                </a:solidFill>
              </a:rPr>
              <a:t>.</a:t>
            </a:r>
            <a:endParaRPr lang="en-US" altLang="en-US" sz="2800" dirty="0">
              <a:solidFill>
                <a:srgbClr val="000000"/>
              </a:solidFill>
            </a:endParaRPr>
          </a:p>
        </p:txBody>
      </p:sp>
    </p:spTree>
    <p:extLst>
      <p:ext uri="{BB962C8B-B14F-4D97-AF65-F5344CB8AC3E}">
        <p14:creationId xmlns:p14="http://schemas.microsoft.com/office/powerpoint/2010/main" val="241564144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p:cNvSpPr>
            <a:spLocks noGrp="1" noChangeArrowheads="1"/>
          </p:cNvSpPr>
          <p:nvPr>
            <p:ph type="title"/>
          </p:nvPr>
        </p:nvSpPr>
        <p:spPr>
          <a:xfrm>
            <a:off x="304800" y="525600"/>
            <a:ext cx="8839200" cy="653400"/>
          </a:xfrm>
        </p:spPr>
        <p:txBody>
          <a:bodyPr/>
          <a:lstStyle/>
          <a:p>
            <a:r>
              <a:rPr lang="en-US" altLang="en-US" dirty="0" smtClean="0"/>
              <a:t>Local Variables in Program 6-16 </a:t>
            </a:r>
            <a:r>
              <a:rPr lang="en-US" altLang="en-US" sz="1200" dirty="0" smtClean="0"/>
              <a:t>(1 of 3)</a:t>
            </a:r>
            <a:endParaRPr lang="en-US" altLang="en-US" dirty="0" smtClean="0"/>
          </a:p>
        </p:txBody>
      </p:sp>
      <p:pic>
        <p:nvPicPr>
          <p:cNvPr id="77827" name="Picture 1" descr="The screenshot shows a program that demonstrates the variables defined in a function that are hidden from other functions. The parameter list for the function prototype anotherFunction, is empty. The main function displays the local variable, output statements, and calls the function second, anotherFunc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088" y="1219200"/>
            <a:ext cx="7743825" cy="484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89204249"/>
      </p:ext>
    </p:extLst>
  </p:cSld>
  <p:clrMapOvr>
    <a:masterClrMapping/>
  </p:clrMapOvr>
  <p:transition spd="med"/>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noChangeArrowheads="1"/>
          </p:cNvSpPr>
          <p:nvPr>
            <p:ph type="title"/>
          </p:nvPr>
        </p:nvSpPr>
        <p:spPr>
          <a:xfrm>
            <a:off x="304800" y="533400"/>
            <a:ext cx="8839200" cy="639762"/>
          </a:xfrm>
        </p:spPr>
        <p:txBody>
          <a:bodyPr/>
          <a:lstStyle/>
          <a:p>
            <a:r>
              <a:rPr lang="en-US" altLang="en-US" dirty="0" smtClean="0"/>
              <a:t>Local Variables in Program 6-16 </a:t>
            </a:r>
            <a:r>
              <a:rPr lang="en-US" altLang="en-US" sz="1200" dirty="0" smtClean="0"/>
              <a:t>(2 of 3)</a:t>
            </a:r>
            <a:endParaRPr lang="en-US" altLang="en-US" dirty="0" smtClean="0"/>
          </a:p>
        </p:txBody>
      </p:sp>
      <p:pic>
        <p:nvPicPr>
          <p:cNvPr id="79875" name="Picture 2" descr="The screenshot shows a program that demonstrates the variables defined in a function that are hidden from other functions. The parameter list for the function prototype anotherFunction, is empty. The main function displays the local variable, output statements, and calls the function second, anotherFunction. The function prototype anotherFunction has a local variable, num, whose initial value is displayed. The program executes the body of the called function and displays the value. The program output reads, In main, num is 1. In anotherFunction, num is 20. Back in main, num is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375" y="1371600"/>
            <a:ext cx="7715250" cy="441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74638"/>
            <a:ext cx="8839200" cy="1143000"/>
          </a:xfrm>
        </p:spPr>
        <p:txBody>
          <a:bodyPr/>
          <a:lstStyle/>
          <a:p>
            <a:r>
              <a:rPr lang="en-US" altLang="en-US" dirty="0"/>
              <a:t>Local Variables in Program </a:t>
            </a:r>
            <a:r>
              <a:rPr lang="en-US" altLang="en-US" dirty="0" smtClean="0"/>
              <a:t>6-16 </a:t>
            </a:r>
            <a:r>
              <a:rPr lang="en-US" altLang="en-US" sz="1200" dirty="0" smtClean="0"/>
              <a:t>(3 of 3)</a:t>
            </a:r>
            <a:endParaRPr lang="en-IN" dirty="0"/>
          </a:p>
        </p:txBody>
      </p:sp>
      <p:sp>
        <p:nvSpPr>
          <p:cNvPr id="3" name="Content Placeholder 2"/>
          <p:cNvSpPr>
            <a:spLocks noGrp="1"/>
          </p:cNvSpPr>
          <p:nvPr>
            <p:ph idx="1"/>
          </p:nvPr>
        </p:nvSpPr>
        <p:spPr>
          <a:xfrm>
            <a:off x="738000" y="2209800"/>
            <a:ext cx="7086600" cy="1219200"/>
          </a:xfrm>
        </p:spPr>
        <p:txBody>
          <a:bodyPr/>
          <a:lstStyle/>
          <a:p>
            <a:pPr marL="0" lvl="0" indent="0" eaLnBrk="1" hangingPunct="1">
              <a:spcBef>
                <a:spcPct val="50000"/>
              </a:spcBef>
              <a:buNone/>
            </a:pPr>
            <a:r>
              <a:rPr lang="en-US" altLang="en-US" sz="1800" kern="1200" dirty="0">
                <a:solidFill>
                  <a:srgbClr val="037797"/>
                </a:solidFill>
                <a:latin typeface="Arial" panose="020B0604020202020204" pitchFamily="34" charset="0"/>
                <a:cs typeface="Arial" panose="020B0604020202020204" pitchFamily="34" charset="0"/>
              </a:rPr>
              <a:t>	When the program is executing in </a:t>
            </a:r>
            <a:r>
              <a:rPr lang="en-US" altLang="en-US" sz="1800" kern="1200" dirty="0">
                <a:solidFill>
                  <a:srgbClr val="037797"/>
                </a:solidFill>
                <a:latin typeface="Courier New" panose="02070309020205020404" pitchFamily="49" charset="0"/>
                <a:cs typeface="Arial" panose="020B0604020202020204" pitchFamily="34" charset="0"/>
              </a:rPr>
              <a:t>main</a:t>
            </a:r>
            <a:r>
              <a:rPr lang="en-US" altLang="en-US" sz="1800" kern="1200" dirty="0">
                <a:solidFill>
                  <a:srgbClr val="037797"/>
                </a:solidFill>
                <a:latin typeface="Arial" panose="020B0604020202020204" pitchFamily="34" charset="0"/>
                <a:cs typeface="Arial" panose="020B0604020202020204" pitchFamily="34" charset="0"/>
              </a:rPr>
              <a:t>, the </a:t>
            </a:r>
            <a:r>
              <a:rPr lang="en-US" altLang="en-US" sz="1800" kern="1200" dirty="0">
                <a:solidFill>
                  <a:srgbClr val="037797"/>
                </a:solidFill>
                <a:latin typeface="Courier New" panose="02070309020205020404" pitchFamily="49" charset="0"/>
                <a:cs typeface="Arial" panose="020B0604020202020204" pitchFamily="34" charset="0"/>
              </a:rPr>
              <a:t>num</a:t>
            </a:r>
            <a:r>
              <a:rPr lang="en-US" altLang="en-US" sz="1800" kern="1200" dirty="0">
                <a:solidFill>
                  <a:srgbClr val="037797"/>
                </a:solidFill>
                <a:latin typeface="Arial" panose="020B0604020202020204" pitchFamily="34" charset="0"/>
                <a:cs typeface="Arial" panose="020B0604020202020204" pitchFamily="34" charset="0"/>
              </a:rPr>
              <a:t> variable defined in </a:t>
            </a:r>
            <a:r>
              <a:rPr lang="en-US" altLang="en-US" sz="1800" kern="1200" dirty="0">
                <a:solidFill>
                  <a:srgbClr val="037797"/>
                </a:solidFill>
                <a:latin typeface="Courier New" panose="02070309020205020404" pitchFamily="49" charset="0"/>
                <a:cs typeface="Arial" panose="020B0604020202020204" pitchFamily="34" charset="0"/>
              </a:rPr>
              <a:t>main</a:t>
            </a:r>
            <a:r>
              <a:rPr lang="en-US" altLang="en-US" sz="1800" kern="1200" dirty="0">
                <a:solidFill>
                  <a:srgbClr val="037797"/>
                </a:solidFill>
                <a:latin typeface="Arial" panose="020B0604020202020204" pitchFamily="34" charset="0"/>
                <a:cs typeface="Arial" panose="020B0604020202020204" pitchFamily="34" charset="0"/>
              </a:rPr>
              <a:t> is visible. When </a:t>
            </a:r>
            <a:r>
              <a:rPr lang="en-US" altLang="en-US" sz="1800" kern="1200" dirty="0">
                <a:solidFill>
                  <a:srgbClr val="037797"/>
                </a:solidFill>
                <a:latin typeface="Courier New" panose="02070309020205020404" pitchFamily="49" charset="0"/>
                <a:cs typeface="Arial" panose="020B0604020202020204" pitchFamily="34" charset="0"/>
              </a:rPr>
              <a:t>anotherFunction</a:t>
            </a:r>
            <a:r>
              <a:rPr lang="en-US" altLang="en-US" sz="1800" kern="1200" dirty="0">
                <a:solidFill>
                  <a:srgbClr val="037797"/>
                </a:solidFill>
                <a:latin typeface="Arial" panose="020B0604020202020204" pitchFamily="34" charset="0"/>
                <a:cs typeface="Arial" panose="020B0604020202020204" pitchFamily="34" charset="0"/>
              </a:rPr>
              <a:t> is called, however, only variables defined inside it are visible, so the </a:t>
            </a:r>
            <a:r>
              <a:rPr lang="en-US" altLang="en-US" sz="1800" kern="1200" dirty="0">
                <a:solidFill>
                  <a:srgbClr val="037797"/>
                </a:solidFill>
                <a:latin typeface="Courier New" panose="02070309020205020404" pitchFamily="49" charset="0"/>
                <a:cs typeface="Arial" panose="020B0604020202020204" pitchFamily="34" charset="0"/>
              </a:rPr>
              <a:t>num</a:t>
            </a:r>
            <a:r>
              <a:rPr lang="en-US" altLang="en-US" sz="1800" kern="1200" dirty="0">
                <a:solidFill>
                  <a:srgbClr val="037797"/>
                </a:solidFill>
                <a:latin typeface="Arial" panose="020B0604020202020204" pitchFamily="34" charset="0"/>
                <a:cs typeface="Arial" panose="020B0604020202020204" pitchFamily="34" charset="0"/>
              </a:rPr>
              <a:t> variable in </a:t>
            </a:r>
            <a:r>
              <a:rPr lang="en-US" altLang="en-US" sz="1800" kern="1200" dirty="0">
                <a:solidFill>
                  <a:srgbClr val="037797"/>
                </a:solidFill>
                <a:latin typeface="Courier New" panose="02070309020205020404" pitchFamily="49" charset="0"/>
                <a:cs typeface="Arial" panose="020B0604020202020204" pitchFamily="34" charset="0"/>
              </a:rPr>
              <a:t>main</a:t>
            </a:r>
            <a:r>
              <a:rPr lang="en-US" altLang="en-US" sz="1800" kern="1200" dirty="0">
                <a:solidFill>
                  <a:srgbClr val="037797"/>
                </a:solidFill>
                <a:latin typeface="Arial" panose="020B0604020202020204" pitchFamily="34" charset="0"/>
                <a:cs typeface="Arial" panose="020B0604020202020204" pitchFamily="34" charset="0"/>
              </a:rPr>
              <a:t> is hidden</a:t>
            </a:r>
            <a:r>
              <a:rPr lang="en-US" altLang="en-US" sz="1800" kern="1200" dirty="0" smtClean="0">
                <a:solidFill>
                  <a:srgbClr val="037797"/>
                </a:solidFill>
                <a:latin typeface="Arial" panose="020B0604020202020204" pitchFamily="34" charset="0"/>
                <a:cs typeface="Arial" panose="020B0604020202020204" pitchFamily="34" charset="0"/>
              </a:rPr>
              <a:t>.</a:t>
            </a:r>
            <a:endParaRPr lang="en-US" altLang="en-US" sz="1800" kern="1200" dirty="0">
              <a:solidFill>
                <a:srgbClr val="037797"/>
              </a:solidFill>
              <a:latin typeface="Arial" panose="020B0604020202020204" pitchFamily="34" charset="0"/>
              <a:cs typeface="Arial" panose="020B0604020202020204" pitchFamily="34" charset="0"/>
            </a:endParaRPr>
          </a:p>
        </p:txBody>
      </p:sp>
      <p:pic>
        <p:nvPicPr>
          <p:cNvPr id="4" name="Picture 4" descr="The diagram explains the local variables in two different functions. The   function main displays the local variable, num variable equals 1. The num variable is visible only in main function. The function anotherFunction displays the local variable, int num equals 20. The num variable is visible only in anotherFunc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5600" y="3581400"/>
            <a:ext cx="4064000" cy="194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62975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noChangeArrowheads="1"/>
          </p:cNvSpPr>
          <p:nvPr>
            <p:ph type="title"/>
          </p:nvPr>
        </p:nvSpPr>
        <p:spPr/>
        <p:txBody>
          <a:bodyPr/>
          <a:lstStyle/>
          <a:p>
            <a:r>
              <a:rPr lang="en-US" altLang="en-US" dirty="0" smtClean="0"/>
              <a:t>Defining and Calling Functions</a:t>
            </a:r>
          </a:p>
        </p:txBody>
      </p:sp>
      <p:sp>
        <p:nvSpPr>
          <p:cNvPr id="10243" name="Content Placeholder 2"/>
          <p:cNvSpPr>
            <a:spLocks noGrp="1" noChangeArrowheads="1"/>
          </p:cNvSpPr>
          <p:nvPr>
            <p:ph idx="1"/>
          </p:nvPr>
        </p:nvSpPr>
        <p:spPr/>
        <p:txBody>
          <a:bodyPr/>
          <a:lstStyle/>
          <a:p>
            <a:pPr>
              <a:spcBef>
                <a:spcPct val="50000"/>
              </a:spcBef>
              <a:buFontTx/>
              <a:buChar char="•"/>
            </a:pPr>
            <a:r>
              <a:rPr lang="en-US" altLang="en-US" u="sng" dirty="0" smtClean="0"/>
              <a:t>Function call</a:t>
            </a:r>
            <a:r>
              <a:rPr lang="en-US" altLang="en-US" dirty="0" smtClean="0"/>
              <a:t>: statement causes a function to execute</a:t>
            </a:r>
            <a:endParaRPr lang="en-US" altLang="en-US" u="sng" dirty="0" smtClean="0"/>
          </a:p>
          <a:p>
            <a:pPr>
              <a:spcBef>
                <a:spcPct val="50000"/>
              </a:spcBef>
              <a:buFontTx/>
              <a:buChar char="•"/>
            </a:pPr>
            <a:r>
              <a:rPr lang="en-US" altLang="en-US" u="sng" dirty="0" smtClean="0"/>
              <a:t>Function definition</a:t>
            </a:r>
            <a:r>
              <a:rPr lang="en-US" altLang="en-US" dirty="0" smtClean="0"/>
              <a:t>: statements that make up a function</a:t>
            </a: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Local Variable Lifetime</a:t>
            </a:r>
            <a:endParaRPr lang="en-IN" dirty="0"/>
          </a:p>
        </p:txBody>
      </p:sp>
      <p:sp>
        <p:nvSpPr>
          <p:cNvPr id="3" name="Content Placeholder 2"/>
          <p:cNvSpPr>
            <a:spLocks noGrp="1"/>
          </p:cNvSpPr>
          <p:nvPr>
            <p:ph idx="1"/>
          </p:nvPr>
        </p:nvSpPr>
        <p:spPr>
          <a:xfrm>
            <a:off x="304800" y="1570037"/>
            <a:ext cx="8229600" cy="4525963"/>
          </a:xfrm>
        </p:spPr>
        <p:txBody>
          <a:bodyPr/>
          <a:lstStyle/>
          <a:p>
            <a:pPr lvl="0">
              <a:lnSpc>
                <a:spcPct val="90000"/>
              </a:lnSpc>
              <a:buFontTx/>
              <a:buChar char="•"/>
            </a:pPr>
            <a:r>
              <a:rPr lang="en-US" altLang="en-US" sz="2800" dirty="0">
                <a:solidFill>
                  <a:srgbClr val="000000"/>
                </a:solidFill>
              </a:rPr>
              <a:t>A function’s local variables exist only while the function is executing. This is known as the </a:t>
            </a:r>
            <a:r>
              <a:rPr lang="en-US" altLang="en-US" sz="2800" i="1" dirty="0">
                <a:solidFill>
                  <a:srgbClr val="000000"/>
                </a:solidFill>
              </a:rPr>
              <a:t>lifetime </a:t>
            </a:r>
            <a:r>
              <a:rPr lang="en-US" altLang="en-US" sz="2800" dirty="0">
                <a:solidFill>
                  <a:srgbClr val="000000"/>
                </a:solidFill>
              </a:rPr>
              <a:t>of a local variable</a:t>
            </a:r>
            <a:r>
              <a:rPr lang="en-US" altLang="en-US" sz="2800" dirty="0" smtClean="0">
                <a:solidFill>
                  <a:srgbClr val="000000"/>
                </a:solidFill>
              </a:rPr>
              <a:t>.</a:t>
            </a:r>
            <a:endParaRPr lang="en-US" altLang="en-US" sz="800" dirty="0">
              <a:solidFill>
                <a:srgbClr val="000000"/>
              </a:solidFill>
            </a:endParaRPr>
          </a:p>
          <a:p>
            <a:pPr lvl="0">
              <a:lnSpc>
                <a:spcPct val="90000"/>
              </a:lnSpc>
              <a:spcBef>
                <a:spcPts val="1500"/>
              </a:spcBef>
              <a:buFontTx/>
              <a:buChar char="•"/>
            </a:pPr>
            <a:r>
              <a:rPr lang="en-US" altLang="en-US" sz="2800" dirty="0">
                <a:solidFill>
                  <a:srgbClr val="000000"/>
                </a:solidFill>
              </a:rPr>
              <a:t>When the function begins, its local variables and its parameter variables are created in memory, and when the function ends, the local variables and parameter variables are destroyed</a:t>
            </a:r>
            <a:r>
              <a:rPr lang="en-US" altLang="en-US" sz="2800" dirty="0" smtClean="0">
                <a:solidFill>
                  <a:srgbClr val="000000"/>
                </a:solidFill>
              </a:rPr>
              <a:t>.</a:t>
            </a:r>
            <a:endParaRPr lang="en-US" altLang="en-US" sz="800" dirty="0">
              <a:solidFill>
                <a:srgbClr val="000000"/>
              </a:solidFill>
            </a:endParaRPr>
          </a:p>
          <a:p>
            <a:pPr lvl="0">
              <a:lnSpc>
                <a:spcPct val="90000"/>
              </a:lnSpc>
              <a:spcBef>
                <a:spcPts val="1600"/>
              </a:spcBef>
              <a:buFontTx/>
              <a:buChar char="•"/>
            </a:pPr>
            <a:r>
              <a:rPr lang="en-US" altLang="en-US" sz="2800" dirty="0">
                <a:solidFill>
                  <a:srgbClr val="000000"/>
                </a:solidFill>
              </a:rPr>
              <a:t>This means that any value stored in a local variable is lost between calls to the function in which the variable is declared</a:t>
            </a:r>
            <a:r>
              <a:rPr lang="en-US" altLang="en-US" sz="2800" dirty="0" smtClean="0">
                <a:solidFill>
                  <a:srgbClr val="000000"/>
                </a:solidFill>
              </a:rPr>
              <a:t>.</a:t>
            </a:r>
            <a:endParaRPr lang="en-US" altLang="en-US" sz="2800" dirty="0">
              <a:solidFill>
                <a:srgbClr val="000000"/>
              </a:solidFill>
            </a:endParaRPr>
          </a:p>
        </p:txBody>
      </p:sp>
    </p:spTree>
    <p:extLst>
      <p:ext uri="{BB962C8B-B14F-4D97-AF65-F5344CB8AC3E}">
        <p14:creationId xmlns:p14="http://schemas.microsoft.com/office/powerpoint/2010/main" val="82034750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629400" cy="1143000"/>
          </a:xfrm>
        </p:spPr>
        <p:txBody>
          <a:bodyPr/>
          <a:lstStyle/>
          <a:p>
            <a:r>
              <a:rPr lang="en-US" altLang="en-US" dirty="0"/>
              <a:t>Global Variables </a:t>
            </a:r>
            <a:r>
              <a:rPr lang="en-US" altLang="en-US" dirty="0" smtClean="0"/>
              <a:t>and Global Constants </a:t>
            </a:r>
            <a:r>
              <a:rPr lang="en-US" altLang="en-US" sz="1200" dirty="0" smtClean="0"/>
              <a:t>(1 of 2)</a:t>
            </a:r>
            <a:endParaRPr lang="en-IN" dirty="0"/>
          </a:p>
        </p:txBody>
      </p:sp>
      <p:sp>
        <p:nvSpPr>
          <p:cNvPr id="3" name="Content Placeholder 2"/>
          <p:cNvSpPr>
            <a:spLocks noGrp="1"/>
          </p:cNvSpPr>
          <p:nvPr>
            <p:ph idx="1"/>
          </p:nvPr>
        </p:nvSpPr>
        <p:spPr/>
        <p:txBody>
          <a:bodyPr/>
          <a:lstStyle/>
          <a:p>
            <a:pPr lvl="0">
              <a:lnSpc>
                <a:spcPct val="90000"/>
              </a:lnSpc>
              <a:buFontTx/>
              <a:buChar char="•"/>
            </a:pPr>
            <a:r>
              <a:rPr lang="en-US" altLang="en-US" sz="2800" dirty="0">
                <a:solidFill>
                  <a:srgbClr val="000000"/>
                </a:solidFill>
              </a:rPr>
              <a:t>A global variable is any variable defined outside all the functions in a program. </a:t>
            </a:r>
          </a:p>
          <a:p>
            <a:pPr lvl="0">
              <a:lnSpc>
                <a:spcPct val="90000"/>
              </a:lnSpc>
              <a:spcBef>
                <a:spcPts val="3700"/>
              </a:spcBef>
              <a:buFontTx/>
              <a:buChar char="•"/>
            </a:pPr>
            <a:r>
              <a:rPr lang="en-US" altLang="en-US" sz="2800" dirty="0">
                <a:solidFill>
                  <a:srgbClr val="000000"/>
                </a:solidFill>
              </a:rPr>
              <a:t>The scope of a global variable is the portion of the program from the variable definition to the end. </a:t>
            </a:r>
          </a:p>
          <a:p>
            <a:pPr lvl="0">
              <a:lnSpc>
                <a:spcPct val="90000"/>
              </a:lnSpc>
              <a:spcBef>
                <a:spcPts val="3700"/>
              </a:spcBef>
              <a:buFontTx/>
              <a:buChar char="•"/>
            </a:pPr>
            <a:r>
              <a:rPr lang="en-US" altLang="en-US" sz="2800" dirty="0">
                <a:solidFill>
                  <a:srgbClr val="000000"/>
                </a:solidFill>
              </a:rPr>
              <a:t>This means that a global variable can be accessed by </a:t>
            </a:r>
            <a:r>
              <a:rPr lang="en-US" altLang="en-US" sz="2800" i="1" dirty="0">
                <a:solidFill>
                  <a:srgbClr val="000000"/>
                </a:solidFill>
              </a:rPr>
              <a:t>all</a:t>
            </a:r>
            <a:r>
              <a:rPr lang="en-US" altLang="en-US" sz="2800" dirty="0">
                <a:solidFill>
                  <a:srgbClr val="000000"/>
                </a:solidFill>
              </a:rPr>
              <a:t> functions that are defined after the global variable is defined</a:t>
            </a:r>
            <a:r>
              <a:rPr lang="en-US" altLang="en-US" sz="2800" dirty="0" smtClean="0">
                <a:solidFill>
                  <a:srgbClr val="000000"/>
                </a:solidFill>
              </a:rPr>
              <a:t>.</a:t>
            </a:r>
            <a:endParaRPr lang="en-US" altLang="en-US" sz="2800" dirty="0">
              <a:solidFill>
                <a:srgbClr val="000000"/>
              </a:solidFill>
            </a:endParaRPr>
          </a:p>
        </p:txBody>
      </p:sp>
    </p:spTree>
    <p:extLst>
      <p:ext uri="{BB962C8B-B14F-4D97-AF65-F5344CB8AC3E}">
        <p14:creationId xmlns:p14="http://schemas.microsoft.com/office/powerpoint/2010/main" val="2645483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781800" cy="1143000"/>
          </a:xfrm>
        </p:spPr>
        <p:txBody>
          <a:bodyPr/>
          <a:lstStyle/>
          <a:p>
            <a:r>
              <a:rPr lang="en-US" altLang="en-US" dirty="0"/>
              <a:t>Global Variables and </a:t>
            </a:r>
            <a:r>
              <a:rPr lang="en-US" altLang="en-US" dirty="0" smtClean="0"/>
              <a:t>Global Constants </a:t>
            </a:r>
            <a:r>
              <a:rPr lang="en-US" altLang="en-US" sz="1200" dirty="0" smtClean="0"/>
              <a:t>(2 of 2)</a:t>
            </a:r>
            <a:endParaRPr lang="en-IN" dirty="0"/>
          </a:p>
        </p:txBody>
      </p:sp>
      <p:sp>
        <p:nvSpPr>
          <p:cNvPr id="3" name="Content Placeholder 2"/>
          <p:cNvSpPr>
            <a:spLocks noGrp="1"/>
          </p:cNvSpPr>
          <p:nvPr>
            <p:ph idx="1"/>
          </p:nvPr>
        </p:nvSpPr>
        <p:spPr/>
        <p:txBody>
          <a:bodyPr/>
          <a:lstStyle/>
          <a:p>
            <a:pPr lvl="0">
              <a:buFontTx/>
              <a:buChar char="•"/>
            </a:pPr>
            <a:r>
              <a:rPr lang="en-US" altLang="en-US" dirty="0">
                <a:solidFill>
                  <a:srgbClr val="000000"/>
                </a:solidFill>
              </a:rPr>
              <a:t>You should avoid using global variables because they make programs difficult to debug</a:t>
            </a:r>
            <a:r>
              <a:rPr lang="en-US" altLang="en-US" dirty="0" smtClean="0">
                <a:solidFill>
                  <a:srgbClr val="000000"/>
                </a:solidFill>
              </a:rPr>
              <a:t>.</a:t>
            </a:r>
            <a:endParaRPr lang="en-US" altLang="en-US" dirty="0">
              <a:solidFill>
                <a:srgbClr val="000000"/>
              </a:solidFill>
            </a:endParaRPr>
          </a:p>
          <a:p>
            <a:pPr lvl="0">
              <a:spcBef>
                <a:spcPts val="4600"/>
              </a:spcBef>
              <a:buFontTx/>
              <a:buChar char="•"/>
            </a:pPr>
            <a:r>
              <a:rPr lang="en-US" altLang="en-US" dirty="0">
                <a:solidFill>
                  <a:srgbClr val="000000"/>
                </a:solidFill>
              </a:rPr>
              <a:t>Any global that you create should be </a:t>
            </a:r>
            <a:r>
              <a:rPr lang="en-US" altLang="en-US" i="1" dirty="0">
                <a:solidFill>
                  <a:srgbClr val="000000"/>
                </a:solidFill>
              </a:rPr>
              <a:t>global constants</a:t>
            </a:r>
            <a:r>
              <a:rPr lang="en-US" altLang="en-US" dirty="0" smtClean="0">
                <a:solidFill>
                  <a:srgbClr val="000000"/>
                </a:solidFill>
              </a:rPr>
              <a:t>.</a:t>
            </a:r>
            <a:endParaRPr lang="en-US" altLang="en-US" dirty="0">
              <a:solidFill>
                <a:srgbClr val="000000"/>
              </a:solidFill>
            </a:endParaRPr>
          </a:p>
        </p:txBody>
      </p:sp>
    </p:spTree>
    <p:extLst>
      <p:ext uri="{BB962C8B-B14F-4D97-AF65-F5344CB8AC3E}">
        <p14:creationId xmlns:p14="http://schemas.microsoft.com/office/powerpoint/2010/main" val="388015792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5" name="Title 1"/>
          <p:cNvSpPr>
            <a:spLocks noGrp="1" noChangeArrowheads="1"/>
          </p:cNvSpPr>
          <p:nvPr>
            <p:ph type="title"/>
          </p:nvPr>
        </p:nvSpPr>
        <p:spPr>
          <a:xfrm>
            <a:off x="457200" y="525600"/>
            <a:ext cx="8534400" cy="639762"/>
          </a:xfrm>
        </p:spPr>
        <p:txBody>
          <a:bodyPr/>
          <a:lstStyle/>
          <a:p>
            <a:r>
              <a:rPr lang="en-US" altLang="en-US" sz="4000" dirty="0" smtClean="0"/>
              <a:t>Global Constants in Program 6-19 </a:t>
            </a:r>
            <a:r>
              <a:rPr lang="en-US" altLang="en-US" sz="1200" dirty="0" smtClean="0"/>
              <a:t>(1 of 2)</a:t>
            </a:r>
            <a:endParaRPr lang="en-US" altLang="en-US" sz="4000" dirty="0" smtClean="0"/>
          </a:p>
        </p:txBody>
      </p:sp>
      <p:pic>
        <p:nvPicPr>
          <p:cNvPr id="2" name="Picture 1" descr="The screenshot shows the program source code to calculate the gross using global constants. The values for global constants such hourly pay rate, maximum non-overtime hours, and the overtime multiplier are initialized. The two function prototypes, getBasePay and getOvertimePay  are displayed with the parameter (double). The main function consists of local variables such as hours worked, base pay, overtime pay, and total pay."/>
          <p:cNvPicPr>
            <a:picLocks noChangeAspect="1"/>
          </p:cNvPicPr>
          <p:nvPr/>
        </p:nvPicPr>
        <p:blipFill>
          <a:blip r:embed="rId2"/>
          <a:stretch>
            <a:fillRect/>
          </a:stretch>
        </p:blipFill>
        <p:spPr>
          <a:xfrm>
            <a:off x="609600" y="1295400"/>
            <a:ext cx="8309568" cy="4993057"/>
          </a:xfrm>
          <a:prstGeom prst="rect">
            <a:avLst/>
          </a:prstGeom>
        </p:spPr>
      </p:pic>
    </p:spTree>
    <p:extLst>
      <p:ext uri="{BB962C8B-B14F-4D97-AF65-F5344CB8AC3E}">
        <p14:creationId xmlns:p14="http://schemas.microsoft.com/office/powerpoint/2010/main" val="2532819538"/>
      </p:ext>
    </p:extLst>
  </p:cSld>
  <p:clrMapOvr>
    <a:masterClrMapping/>
  </p:clrMapOvr>
  <p:transition spd="med"/>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686800" cy="1143000"/>
          </a:xfrm>
        </p:spPr>
        <p:txBody>
          <a:bodyPr/>
          <a:lstStyle/>
          <a:p>
            <a:r>
              <a:rPr lang="en-US" altLang="en-US" sz="4000" dirty="0"/>
              <a:t>Global Constants in Program </a:t>
            </a:r>
            <a:r>
              <a:rPr lang="en-US" altLang="en-US" sz="4000" dirty="0" smtClean="0"/>
              <a:t>6-19 </a:t>
            </a:r>
            <a:r>
              <a:rPr lang="en-US" altLang="en-US" sz="1200" dirty="0" smtClean="0"/>
              <a:t>(2 of 2)</a:t>
            </a:r>
            <a:endParaRPr lang="en-IN" dirty="0"/>
          </a:p>
        </p:txBody>
      </p:sp>
      <p:sp>
        <p:nvSpPr>
          <p:cNvPr id="3" name="Content Placeholder 2"/>
          <p:cNvSpPr>
            <a:spLocks noGrp="1"/>
          </p:cNvSpPr>
          <p:nvPr>
            <p:ph idx="1"/>
          </p:nvPr>
        </p:nvSpPr>
        <p:spPr>
          <a:xfrm>
            <a:off x="1371600" y="1524000"/>
            <a:ext cx="5181600" cy="761999"/>
          </a:xfrm>
        </p:spPr>
        <p:txBody>
          <a:bodyPr/>
          <a:lstStyle/>
          <a:p>
            <a:pPr marL="0" lvl="0" indent="0" eaLnBrk="1" hangingPunct="1">
              <a:spcBef>
                <a:spcPct val="50000"/>
              </a:spcBef>
              <a:buNone/>
            </a:pPr>
            <a:r>
              <a:rPr lang="en-US" altLang="en-US" sz="1800" kern="1200" dirty="0">
                <a:solidFill>
                  <a:srgbClr val="037797"/>
                </a:solidFill>
                <a:latin typeface="Arial" panose="020B0604020202020204" pitchFamily="34" charset="0"/>
                <a:cs typeface="Arial" panose="020B0604020202020204" pitchFamily="34" charset="0"/>
              </a:rPr>
              <a:t>The constants are then used for those values throughout the program</a:t>
            </a:r>
            <a:r>
              <a:rPr lang="en-US" altLang="en-US" sz="1800" kern="1200" dirty="0" smtClean="0">
                <a:solidFill>
                  <a:srgbClr val="037797"/>
                </a:solidFill>
                <a:latin typeface="Arial" panose="020B0604020202020204" pitchFamily="34" charset="0"/>
                <a:cs typeface="Arial" panose="020B0604020202020204" pitchFamily="34" charset="0"/>
              </a:rPr>
              <a:t>.</a:t>
            </a:r>
            <a:endParaRPr lang="en-US" altLang="en-US" sz="1800" kern="1200" dirty="0">
              <a:solidFill>
                <a:srgbClr val="037797"/>
              </a:solidFill>
              <a:latin typeface="Arial" panose="020B0604020202020204" pitchFamily="34" charset="0"/>
              <a:cs typeface="Arial" panose="020B0604020202020204" pitchFamily="34" charset="0"/>
            </a:endParaRPr>
          </a:p>
        </p:txBody>
      </p:sp>
      <p:pic>
        <p:nvPicPr>
          <p:cNvPr id="4" name="Picture 2" descr="The program shows the source code to get the overtime hours using the if statement. If the hours is greater than the base hours, the getOvertimePay (hours) is assigned to  the local variable overtime in the main func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43200" y="2436813"/>
            <a:ext cx="4876800"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3" descr="The program shows the source code to determine the base pay using the if else statement. If the hours worked is greater than the base hours, the value of the base hours times pay rate is assigned to the local variable basePay in the main function. Else, the value of the hours worked times the pay rate is assigned to the local variable baseP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3505200"/>
            <a:ext cx="4594225" cy="1114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4" descr="The program shows the source code to determine the overtime pay using the if statement. If the hours worked is greater than the base hours, the overtimePay equals (hours worked minus base hours) times pay rate times overtime multipli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09800" y="5105400"/>
            <a:ext cx="5715000" cy="1147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7074458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00800"/>
            <a:ext cx="8229600" cy="1249362"/>
          </a:xfrm>
        </p:spPr>
        <p:txBody>
          <a:bodyPr/>
          <a:lstStyle/>
          <a:p>
            <a:r>
              <a:rPr lang="en-US" altLang="en-US" dirty="0"/>
              <a:t>Initializing Local and Global Variables</a:t>
            </a:r>
            <a:endParaRPr lang="en-IN" dirty="0"/>
          </a:p>
        </p:txBody>
      </p:sp>
      <p:sp>
        <p:nvSpPr>
          <p:cNvPr id="3" name="Content Placeholder 2"/>
          <p:cNvSpPr>
            <a:spLocks noGrp="1"/>
          </p:cNvSpPr>
          <p:nvPr>
            <p:ph idx="1"/>
          </p:nvPr>
        </p:nvSpPr>
        <p:spPr>
          <a:xfrm>
            <a:off x="304800" y="1828800"/>
            <a:ext cx="8229600" cy="4525963"/>
          </a:xfrm>
        </p:spPr>
        <p:txBody>
          <a:bodyPr/>
          <a:lstStyle/>
          <a:p>
            <a:pPr lvl="0">
              <a:buFontTx/>
              <a:buChar char="•"/>
            </a:pPr>
            <a:r>
              <a:rPr lang="en-US" altLang="en-US" dirty="0">
                <a:solidFill>
                  <a:srgbClr val="000000"/>
                </a:solidFill>
              </a:rPr>
              <a:t>Local variables are not automatically initialized. They must be initialized by programmer</a:t>
            </a:r>
            <a:r>
              <a:rPr lang="en-US" altLang="en-US" dirty="0" smtClean="0">
                <a:solidFill>
                  <a:srgbClr val="000000"/>
                </a:solidFill>
              </a:rPr>
              <a:t>.</a:t>
            </a:r>
            <a:endParaRPr lang="en-US" altLang="en-US" dirty="0">
              <a:solidFill>
                <a:srgbClr val="000000"/>
              </a:solidFill>
            </a:endParaRPr>
          </a:p>
          <a:p>
            <a:pPr lvl="0">
              <a:spcBef>
                <a:spcPts val="4600"/>
              </a:spcBef>
              <a:buFontTx/>
              <a:buChar char="•"/>
            </a:pPr>
            <a:r>
              <a:rPr lang="en-US" altLang="en-US" dirty="0">
                <a:solidFill>
                  <a:srgbClr val="000000"/>
                </a:solidFill>
              </a:rPr>
              <a:t>Global variables (not constants) are automatically initialized to </a:t>
            </a:r>
            <a:r>
              <a:rPr lang="en-US" altLang="en-US" dirty="0">
                <a:solidFill>
                  <a:srgbClr val="000000"/>
                </a:solidFill>
                <a:latin typeface="Courier New" panose="02070309020205020404" pitchFamily="49" charset="0"/>
              </a:rPr>
              <a:t>0</a:t>
            </a:r>
            <a:r>
              <a:rPr lang="en-US" altLang="en-US" dirty="0">
                <a:solidFill>
                  <a:srgbClr val="000000"/>
                </a:solidFill>
              </a:rPr>
              <a:t> (numeric) or </a:t>
            </a:r>
            <a:r>
              <a:rPr lang="en-US" altLang="en-US" dirty="0">
                <a:solidFill>
                  <a:srgbClr val="000000"/>
                </a:solidFill>
                <a:latin typeface="Courier New" panose="02070309020205020404" pitchFamily="49" charset="0"/>
              </a:rPr>
              <a:t>NULL</a:t>
            </a:r>
            <a:r>
              <a:rPr lang="en-US" altLang="en-US" dirty="0">
                <a:solidFill>
                  <a:srgbClr val="000000"/>
                </a:solidFill>
              </a:rPr>
              <a:t> (character) when the variable is defined</a:t>
            </a:r>
            <a:r>
              <a:rPr lang="en-US" altLang="en-US" dirty="0" smtClean="0">
                <a:solidFill>
                  <a:srgbClr val="000000"/>
                </a:solidFill>
              </a:rPr>
              <a:t>.</a:t>
            </a:r>
            <a:endParaRPr lang="en-US" altLang="en-US" u="sng" dirty="0">
              <a:solidFill>
                <a:srgbClr val="000000"/>
              </a:solidFill>
            </a:endParaRPr>
          </a:p>
        </p:txBody>
      </p:sp>
    </p:spTree>
    <p:extLst>
      <p:ext uri="{BB962C8B-B14F-4D97-AF65-F5344CB8AC3E}">
        <p14:creationId xmlns:p14="http://schemas.microsoft.com/office/powerpoint/2010/main" val="25530375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p:cNvSpPr>
            <a:spLocks noGrp="1" noChangeArrowheads="1"/>
          </p:cNvSpPr>
          <p:nvPr>
            <p:ph type="ctrTitle"/>
          </p:nvPr>
        </p:nvSpPr>
        <p:spPr/>
        <p:txBody>
          <a:bodyPr/>
          <a:lstStyle/>
          <a:p>
            <a:r>
              <a:rPr lang="en-US" altLang="en-US" dirty="0" smtClean="0"/>
              <a:t>6.11</a:t>
            </a:r>
          </a:p>
        </p:txBody>
      </p:sp>
      <p:sp>
        <p:nvSpPr>
          <p:cNvPr id="91139" name="Subtitle 2"/>
          <p:cNvSpPr>
            <a:spLocks noGrp="1" noChangeArrowheads="1"/>
          </p:cNvSpPr>
          <p:nvPr>
            <p:ph type="subTitle" idx="1"/>
          </p:nvPr>
        </p:nvSpPr>
        <p:spPr/>
        <p:txBody>
          <a:bodyPr/>
          <a:lstStyle/>
          <a:p>
            <a:r>
              <a:rPr lang="en-US" altLang="en-US" dirty="0" smtClean="0"/>
              <a:t>Static Local Variables</a:t>
            </a: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Static Local Variables</a:t>
            </a:r>
            <a:endParaRPr lang="en-IN" dirty="0"/>
          </a:p>
        </p:txBody>
      </p:sp>
      <p:sp>
        <p:nvSpPr>
          <p:cNvPr id="3" name="Content Placeholder 2"/>
          <p:cNvSpPr>
            <a:spLocks noGrp="1"/>
          </p:cNvSpPr>
          <p:nvPr>
            <p:ph idx="1"/>
          </p:nvPr>
        </p:nvSpPr>
        <p:spPr>
          <a:xfrm>
            <a:off x="457200" y="1600201"/>
            <a:ext cx="8229600" cy="4038600"/>
          </a:xfrm>
        </p:spPr>
        <p:txBody>
          <a:bodyPr/>
          <a:lstStyle/>
          <a:p>
            <a:pPr lvl="0">
              <a:lnSpc>
                <a:spcPct val="90000"/>
              </a:lnSpc>
              <a:buFontTx/>
              <a:buChar char="•"/>
            </a:pPr>
            <a:r>
              <a:rPr lang="en-US" altLang="en-US" sz="2800" dirty="0">
                <a:solidFill>
                  <a:srgbClr val="000000"/>
                </a:solidFill>
              </a:rPr>
              <a:t>Local variables only exist while the function is executing</a:t>
            </a:r>
            <a:r>
              <a:rPr lang="en-US" altLang="en-US" sz="2800" dirty="0" smtClean="0">
                <a:solidFill>
                  <a:srgbClr val="000000"/>
                </a:solidFill>
              </a:rPr>
              <a:t>. When </a:t>
            </a:r>
            <a:r>
              <a:rPr lang="en-US" altLang="en-US" sz="2800" dirty="0">
                <a:solidFill>
                  <a:srgbClr val="000000"/>
                </a:solidFill>
              </a:rPr>
              <a:t>the function terminates, the contents of local variables are lost</a:t>
            </a:r>
            <a:r>
              <a:rPr lang="en-US" altLang="en-US" sz="2800" dirty="0" smtClean="0">
                <a:solidFill>
                  <a:srgbClr val="000000"/>
                </a:solidFill>
              </a:rPr>
              <a:t>.</a:t>
            </a:r>
            <a:endParaRPr lang="en-US" altLang="en-US" sz="2800" dirty="0">
              <a:solidFill>
                <a:srgbClr val="000000"/>
              </a:solidFill>
            </a:endParaRPr>
          </a:p>
          <a:p>
            <a:pPr lvl="0">
              <a:lnSpc>
                <a:spcPct val="90000"/>
              </a:lnSpc>
              <a:spcBef>
                <a:spcPts val="3700"/>
              </a:spcBef>
              <a:buFontTx/>
              <a:buChar char="•"/>
            </a:pPr>
            <a:r>
              <a:rPr lang="en-US" altLang="en-US" sz="2800" dirty="0">
                <a:solidFill>
                  <a:srgbClr val="000000"/>
                </a:solidFill>
                <a:latin typeface="Courier New" panose="02070309020205020404" pitchFamily="49" charset="0"/>
              </a:rPr>
              <a:t>static</a:t>
            </a:r>
            <a:r>
              <a:rPr lang="en-US" altLang="en-US" sz="2800" dirty="0">
                <a:solidFill>
                  <a:srgbClr val="000000"/>
                </a:solidFill>
              </a:rPr>
              <a:t> local variables retain their contents between function calls</a:t>
            </a:r>
            <a:r>
              <a:rPr lang="en-US" altLang="en-US" sz="2800" dirty="0" smtClean="0">
                <a:solidFill>
                  <a:srgbClr val="000000"/>
                </a:solidFill>
              </a:rPr>
              <a:t>.</a:t>
            </a:r>
            <a:endParaRPr lang="en-US" altLang="en-US" sz="2800" dirty="0">
              <a:solidFill>
                <a:srgbClr val="000000"/>
              </a:solidFill>
            </a:endParaRPr>
          </a:p>
          <a:p>
            <a:pPr lvl="0">
              <a:lnSpc>
                <a:spcPct val="90000"/>
              </a:lnSpc>
              <a:spcBef>
                <a:spcPts val="3700"/>
              </a:spcBef>
              <a:buFontTx/>
              <a:buChar char="•"/>
            </a:pPr>
            <a:r>
              <a:rPr lang="en-US" altLang="en-US" sz="2800" dirty="0">
                <a:solidFill>
                  <a:srgbClr val="000000"/>
                </a:solidFill>
                <a:latin typeface="Courier New" panose="02070309020205020404" pitchFamily="49" charset="0"/>
              </a:rPr>
              <a:t>static</a:t>
            </a:r>
            <a:r>
              <a:rPr lang="en-US" altLang="en-US" sz="2800" dirty="0">
                <a:solidFill>
                  <a:srgbClr val="000000"/>
                </a:solidFill>
              </a:rPr>
              <a:t> local variables are defined and initialized only the first time the function is executed</a:t>
            </a:r>
            <a:r>
              <a:rPr lang="en-US" altLang="en-US" sz="2800" dirty="0" smtClean="0">
                <a:solidFill>
                  <a:srgbClr val="000000"/>
                </a:solidFill>
              </a:rPr>
              <a:t>. </a:t>
            </a:r>
            <a:r>
              <a:rPr lang="en-US" altLang="en-US" sz="2800" dirty="0" smtClean="0">
                <a:solidFill>
                  <a:srgbClr val="000000"/>
                </a:solidFill>
                <a:latin typeface="Courier New" panose="02070309020205020404" pitchFamily="49" charset="0"/>
              </a:rPr>
              <a:t>0</a:t>
            </a:r>
            <a:r>
              <a:rPr lang="en-US" altLang="en-US" sz="2800" dirty="0" smtClean="0">
                <a:solidFill>
                  <a:srgbClr val="000000"/>
                </a:solidFill>
              </a:rPr>
              <a:t> </a:t>
            </a:r>
            <a:r>
              <a:rPr lang="en-US" altLang="en-US" sz="2800" dirty="0">
                <a:solidFill>
                  <a:srgbClr val="000000"/>
                </a:solidFill>
              </a:rPr>
              <a:t>is the default initialization value</a:t>
            </a:r>
            <a:r>
              <a:rPr lang="en-US" altLang="en-US" sz="2800" dirty="0" smtClean="0">
                <a:solidFill>
                  <a:srgbClr val="000000"/>
                </a:solidFill>
              </a:rPr>
              <a:t>.</a:t>
            </a:r>
            <a:endParaRPr lang="en-US" altLang="en-US" sz="2800" dirty="0">
              <a:solidFill>
                <a:srgbClr val="000000"/>
              </a:solidFill>
            </a:endParaRPr>
          </a:p>
        </p:txBody>
      </p:sp>
    </p:spTree>
    <p:extLst>
      <p:ext uri="{BB962C8B-B14F-4D97-AF65-F5344CB8AC3E}">
        <p14:creationId xmlns:p14="http://schemas.microsoft.com/office/powerpoint/2010/main" val="395156344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1" name="Title 3"/>
          <p:cNvSpPr>
            <a:spLocks noGrp="1" noChangeArrowheads="1"/>
          </p:cNvSpPr>
          <p:nvPr>
            <p:ph type="title"/>
          </p:nvPr>
        </p:nvSpPr>
        <p:spPr/>
        <p:txBody>
          <a:bodyPr/>
          <a:lstStyle/>
          <a:p>
            <a:r>
              <a:rPr lang="en-US" altLang="en-US" sz="3200" dirty="0" smtClean="0"/>
              <a:t>Local Variables Do Not Retain Values Between Function calls in Program 6-21 </a:t>
            </a:r>
            <a:r>
              <a:rPr lang="en-US" altLang="en-US" sz="1200" dirty="0" smtClean="0"/>
              <a:t>(1 of 2)</a:t>
            </a:r>
            <a:endParaRPr lang="en-US" altLang="en-US" sz="3200" dirty="0" smtClean="0"/>
          </a:p>
        </p:txBody>
      </p:sp>
      <p:pic>
        <p:nvPicPr>
          <p:cNvPr id="94212" name="Picture 1" descr="The screenshot shows the program source code to demonstrate that the local variables do not retain their values between function calls. The function prototype showLocal with return type void and an empty parameter list is displayed. The function showLocal ( ) is called twice inside the main function. The program terminates and returns the value 0 to the main func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482725"/>
            <a:ext cx="7637463" cy="433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18890369"/>
      </p:ext>
    </p:extLst>
  </p:cSld>
  <p:clrMapOvr>
    <a:masterClrMapping/>
  </p:clrMapOvr>
  <p:transition spd="med"/>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10400"/>
            <a:ext cx="8229600" cy="868362"/>
          </a:xfrm>
        </p:spPr>
        <p:txBody>
          <a:bodyPr/>
          <a:lstStyle/>
          <a:p>
            <a:r>
              <a:rPr lang="en-US" altLang="en-US" sz="2800" dirty="0"/>
              <a:t>Local Variables Do Not Retain Values Between Function calls in Program </a:t>
            </a:r>
            <a:r>
              <a:rPr lang="en-US" altLang="en-US" sz="2800" dirty="0" smtClean="0"/>
              <a:t>6-21 </a:t>
            </a:r>
            <a:r>
              <a:rPr lang="en-US" altLang="en-US" sz="1200" dirty="0" smtClean="0"/>
              <a:t>(2 of 2)</a:t>
            </a:r>
            <a:endParaRPr lang="en-IN" dirty="0"/>
          </a:p>
        </p:txBody>
      </p:sp>
      <p:pic>
        <p:nvPicPr>
          <p:cNvPr id="4" name="Picture 1" descr="The screenshot shows the program source code to demonstrate that the local variables do not retain their values between function calls. The function prototype showLocal with return type void and an empty parameter list is displayed. The function showLocal ( ) is called twice inside the main function. The value is returned tot eh main function. The function showLocal displays the initial value of localNum, which is 5. The value of localNum is then changed to 99 before the function returns. The function void showLocal ( ) consists of a local variable localNum assigned to a value 5. The program output reads, localNum is 5 twice. In this program, each time showLocal is called, the localNum variable is re-created and initialized with the valu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417638"/>
            <a:ext cx="7345363" cy="4221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1219200" y="5702400"/>
            <a:ext cx="7391400" cy="762000"/>
          </a:xfrm>
        </p:spPr>
        <p:txBody>
          <a:bodyPr/>
          <a:lstStyle/>
          <a:p>
            <a:pPr marL="0" lvl="0" indent="0" eaLnBrk="1" hangingPunct="1">
              <a:spcBef>
                <a:spcPct val="50000"/>
              </a:spcBef>
              <a:buNone/>
            </a:pPr>
            <a:r>
              <a:rPr lang="en-US" altLang="en-US" sz="2000" kern="1200" dirty="0">
                <a:solidFill>
                  <a:srgbClr val="037797"/>
                </a:solidFill>
                <a:latin typeface="Arial" panose="020B0604020202020204" pitchFamily="34" charset="0"/>
                <a:cs typeface="Arial" panose="020B0604020202020204" pitchFamily="34" charset="0"/>
              </a:rPr>
              <a:t>In this program, each time </a:t>
            </a:r>
            <a:r>
              <a:rPr lang="en-US" altLang="en-US" sz="2000" kern="1200" dirty="0">
                <a:solidFill>
                  <a:srgbClr val="037797"/>
                </a:solidFill>
                <a:latin typeface="Courier New" panose="02070309020205020404" pitchFamily="49" charset="0"/>
                <a:cs typeface="Arial" panose="020B0604020202020204" pitchFamily="34" charset="0"/>
              </a:rPr>
              <a:t>showLocal</a:t>
            </a:r>
            <a:r>
              <a:rPr lang="en-US" altLang="en-US" sz="2000" kern="1200" dirty="0">
                <a:solidFill>
                  <a:srgbClr val="037797"/>
                </a:solidFill>
                <a:latin typeface="Arial" panose="020B0604020202020204" pitchFamily="34" charset="0"/>
                <a:cs typeface="Arial" panose="020B0604020202020204" pitchFamily="34" charset="0"/>
              </a:rPr>
              <a:t> is called, the </a:t>
            </a:r>
            <a:r>
              <a:rPr lang="en-US" altLang="en-US" sz="2000" kern="1200" dirty="0">
                <a:solidFill>
                  <a:srgbClr val="037797"/>
                </a:solidFill>
                <a:latin typeface="Courier New" panose="02070309020205020404" pitchFamily="49" charset="0"/>
                <a:cs typeface="Arial" panose="020B0604020202020204" pitchFamily="34" charset="0"/>
              </a:rPr>
              <a:t>localNum</a:t>
            </a:r>
            <a:r>
              <a:rPr lang="en-US" altLang="en-US" sz="2000" kern="1200" dirty="0">
                <a:solidFill>
                  <a:srgbClr val="037797"/>
                </a:solidFill>
                <a:latin typeface="Arial" panose="020B0604020202020204" pitchFamily="34" charset="0"/>
                <a:cs typeface="Arial" panose="020B0604020202020204" pitchFamily="34" charset="0"/>
              </a:rPr>
              <a:t> variable is re-created and initialized with the value 5</a:t>
            </a:r>
            <a:r>
              <a:rPr lang="en-US" altLang="en-US" sz="2000" kern="1200" dirty="0" smtClean="0">
                <a:solidFill>
                  <a:srgbClr val="037797"/>
                </a:solidFill>
                <a:latin typeface="Arial" panose="020B0604020202020204" pitchFamily="34" charset="0"/>
                <a:cs typeface="Arial" panose="020B0604020202020204" pitchFamily="34" charset="0"/>
              </a:rPr>
              <a:t>.</a:t>
            </a:r>
            <a:endParaRPr lang="en-US" altLang="en-US" sz="2000" kern="1200" dirty="0">
              <a:solidFill>
                <a:srgbClr val="03779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2718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noChangeArrowheads="1"/>
          </p:cNvSpPr>
          <p:nvPr>
            <p:ph type="title"/>
          </p:nvPr>
        </p:nvSpPr>
        <p:spPr/>
        <p:txBody>
          <a:bodyPr/>
          <a:lstStyle/>
          <a:p>
            <a:r>
              <a:rPr lang="en-US" altLang="en-US" dirty="0" smtClean="0"/>
              <a:t>Function Definition </a:t>
            </a:r>
            <a:r>
              <a:rPr lang="en-US" altLang="en-US" sz="1200" dirty="0" smtClean="0"/>
              <a:t>(1 of 2)</a:t>
            </a:r>
            <a:endParaRPr lang="en-US" altLang="en-US" dirty="0" smtClean="0"/>
          </a:p>
        </p:txBody>
      </p:sp>
      <p:sp>
        <p:nvSpPr>
          <p:cNvPr id="11267" name="Content Placeholder 2"/>
          <p:cNvSpPr>
            <a:spLocks noGrp="1" noChangeArrowheads="1"/>
          </p:cNvSpPr>
          <p:nvPr>
            <p:ph idx="1"/>
          </p:nvPr>
        </p:nvSpPr>
        <p:spPr/>
        <p:txBody>
          <a:bodyPr/>
          <a:lstStyle/>
          <a:p>
            <a:pPr>
              <a:buFontTx/>
              <a:buChar char="•"/>
            </a:pPr>
            <a:r>
              <a:rPr lang="en-US" altLang="en-US" sz="2800" dirty="0" smtClean="0"/>
              <a:t>Definition includes:</a:t>
            </a:r>
          </a:p>
          <a:p>
            <a:pPr lvl="1"/>
            <a:r>
              <a:rPr lang="en-US" altLang="en-US" sz="2400" u="sng" dirty="0" smtClean="0"/>
              <a:t>return type:</a:t>
            </a:r>
            <a:r>
              <a:rPr lang="en-US" altLang="en-US" sz="2400" dirty="0" smtClean="0"/>
              <a:t> data type of the value that function returns to the part of the program that called it</a:t>
            </a:r>
          </a:p>
          <a:p>
            <a:pPr lvl="1"/>
            <a:r>
              <a:rPr lang="en-US" altLang="en-US" sz="2400" u="sng" dirty="0" smtClean="0"/>
              <a:t>name:</a:t>
            </a:r>
            <a:r>
              <a:rPr lang="en-US" altLang="en-US" sz="2400" dirty="0" smtClean="0"/>
              <a:t> name of the function</a:t>
            </a:r>
            <a:r>
              <a:rPr lang="en-US" altLang="en-US" sz="2400" dirty="0" smtClean="0"/>
              <a:t>. Function </a:t>
            </a:r>
            <a:r>
              <a:rPr lang="en-US" altLang="en-US" sz="2400" dirty="0" smtClean="0"/>
              <a:t>names follow same rules as variables</a:t>
            </a:r>
          </a:p>
          <a:p>
            <a:pPr lvl="1"/>
            <a:r>
              <a:rPr lang="en-US" altLang="en-US" sz="2400" u="sng" dirty="0" smtClean="0"/>
              <a:t>parameter list:</a:t>
            </a:r>
            <a:r>
              <a:rPr lang="en-US" altLang="en-US" sz="2400" dirty="0" smtClean="0"/>
              <a:t> variables containing values passed to the function</a:t>
            </a:r>
          </a:p>
          <a:p>
            <a:pPr lvl="1"/>
            <a:r>
              <a:rPr lang="en-US" altLang="en-US" sz="2400" u="sng" dirty="0" smtClean="0"/>
              <a:t>body:</a:t>
            </a:r>
            <a:r>
              <a:rPr lang="en-US" altLang="en-US" sz="2400" dirty="0" smtClean="0"/>
              <a:t> statements that perform the function’s task, enclosed in </a:t>
            </a:r>
            <a:r>
              <a:rPr lang="en-US" altLang="en-US" sz="2400" dirty="0" smtClean="0">
                <a:latin typeface="Courier New" panose="02070309020205020404" pitchFamily="49" charset="0"/>
              </a:rPr>
              <a:t>{}</a:t>
            </a: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944562"/>
          </a:xfrm>
        </p:spPr>
        <p:txBody>
          <a:bodyPr/>
          <a:lstStyle/>
          <a:p>
            <a:r>
              <a:rPr lang="en-US" altLang="en-US" sz="3200" dirty="0"/>
              <a:t>A Different Approach, Using a Static Variable in Program </a:t>
            </a:r>
            <a:r>
              <a:rPr lang="en-US" altLang="en-US" sz="3200" dirty="0" smtClean="0"/>
              <a:t>6-22 </a:t>
            </a:r>
            <a:r>
              <a:rPr lang="en-US" altLang="en-US" sz="1200" dirty="0" smtClean="0"/>
              <a:t>(1 of 2)</a:t>
            </a:r>
            <a:endParaRPr lang="en-IN" dirty="0"/>
          </a:p>
        </p:txBody>
      </p:sp>
      <p:pic>
        <p:nvPicPr>
          <p:cNvPr id="4" name="Picture 1" descr="The screenshot shows the program that uses a static local variable. The function prototype is showStatic is assigned with an empty parameter list. The main function calls the showStatic function five times by using the for statement, &quot;(int count equals 0; count less than 5; count plus plus). The program terminates and returns the value 0 to the main func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376363"/>
            <a:ext cx="6494463" cy="410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050418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7600"/>
            <a:ext cx="8229600" cy="1143000"/>
          </a:xfrm>
        </p:spPr>
        <p:txBody>
          <a:bodyPr/>
          <a:lstStyle/>
          <a:p>
            <a:pPr>
              <a:defRPr/>
            </a:pPr>
            <a:r>
              <a:rPr lang="en-US" altLang="en-US" sz="3200" dirty="0"/>
              <a:t>A Different Approach, Using a Static Variable in Program </a:t>
            </a:r>
            <a:r>
              <a:rPr lang="en-US" altLang="en-US" sz="3200" dirty="0" smtClean="0"/>
              <a:t>6-22 </a:t>
            </a:r>
            <a:r>
              <a:rPr lang="en-US" altLang="en-US" sz="1200" dirty="0" smtClean="0"/>
              <a:t>(2 of 2)</a:t>
            </a:r>
            <a:endParaRPr lang="en-US" altLang="en-US" sz="3200" dirty="0"/>
          </a:p>
        </p:txBody>
      </p:sp>
      <p:pic>
        <p:nvPicPr>
          <p:cNvPr id="4" name="Picture 3" descr="The screenshot shows the program that uses a static local variable. The function prototype is showStatic is assigned with an empty parameter list. The main function calls the showStatic function five times by using the for statement, &quot;(int count equals 0; count less than 5; count plus plus). The program terminates and returns the value 0 to the main function. The statNum is a static local variable. Its value is displayed and then incremented just before the function returns. The program output reads, statNum is 0 to 4.  The statNum is automatically initialized to 0 and it retains its value between function calls."/>
          <p:cNvPicPr>
            <a:picLocks noChangeAspect="1"/>
          </p:cNvPicPr>
          <p:nvPr/>
        </p:nvPicPr>
        <p:blipFill>
          <a:blip r:embed="rId2"/>
          <a:stretch>
            <a:fillRect/>
          </a:stretch>
        </p:blipFill>
        <p:spPr>
          <a:xfrm>
            <a:off x="439200" y="1422000"/>
            <a:ext cx="7797460" cy="4712616"/>
          </a:xfrm>
          <a:prstGeom prst="rect">
            <a:avLst/>
          </a:prstGeom>
        </p:spPr>
      </p:pic>
    </p:spTree>
    <p:extLst>
      <p:ext uri="{BB962C8B-B14F-4D97-AF65-F5344CB8AC3E}">
        <p14:creationId xmlns:p14="http://schemas.microsoft.com/office/powerpoint/2010/main" val="126766267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5181600" cy="258762"/>
          </a:xfrm>
        </p:spPr>
        <p:txBody>
          <a:bodyPr/>
          <a:lstStyle/>
          <a:p>
            <a:r>
              <a:rPr lang="en-IN" dirty="0" smtClean="0"/>
              <a:t>  </a:t>
            </a:r>
            <a:endParaRPr lang="en-IN" dirty="0"/>
          </a:p>
        </p:txBody>
      </p:sp>
      <p:sp>
        <p:nvSpPr>
          <p:cNvPr id="3" name="Content Placeholder 2"/>
          <p:cNvSpPr>
            <a:spLocks noGrp="1"/>
          </p:cNvSpPr>
          <p:nvPr>
            <p:ph idx="1"/>
          </p:nvPr>
        </p:nvSpPr>
        <p:spPr>
          <a:xfrm>
            <a:off x="403200" y="533400"/>
            <a:ext cx="8229600" cy="914400"/>
          </a:xfrm>
        </p:spPr>
        <p:txBody>
          <a:bodyPr/>
          <a:lstStyle/>
          <a:p>
            <a:pPr marL="0" lvl="0" indent="0" eaLnBrk="1" hangingPunct="1">
              <a:spcBef>
                <a:spcPct val="50000"/>
              </a:spcBef>
              <a:buNone/>
            </a:pPr>
            <a:r>
              <a:rPr lang="en-US" altLang="en-US" sz="2600" kern="1200" dirty="0">
                <a:solidFill>
                  <a:srgbClr val="037797"/>
                </a:solidFill>
                <a:latin typeface="Arial" panose="020B0604020202020204" pitchFamily="34" charset="0"/>
                <a:cs typeface="Arial" panose="020B0604020202020204" pitchFamily="34" charset="0"/>
              </a:rPr>
              <a:t>If you do initialize a local static variable, the initialization only happens once. See Program 6-23</a:t>
            </a:r>
            <a:r>
              <a:rPr lang="en-US" altLang="en-US" sz="2600" kern="1200" dirty="0" smtClean="0">
                <a:solidFill>
                  <a:srgbClr val="037797"/>
                </a:solidFill>
                <a:latin typeface="Arial" panose="020B0604020202020204" pitchFamily="34" charset="0"/>
                <a:cs typeface="Arial" panose="020B0604020202020204" pitchFamily="34" charset="0"/>
              </a:rPr>
              <a:t>.</a:t>
            </a:r>
            <a:endParaRPr lang="en-US" altLang="en-US" sz="2600" kern="1200" dirty="0">
              <a:solidFill>
                <a:srgbClr val="037797"/>
              </a:solidFill>
              <a:latin typeface="Arial" panose="020B0604020202020204" pitchFamily="34" charset="0"/>
              <a:cs typeface="Arial" panose="020B0604020202020204" pitchFamily="34" charset="0"/>
            </a:endParaRPr>
          </a:p>
        </p:txBody>
      </p:sp>
      <p:pic>
        <p:nvPicPr>
          <p:cNvPr id="4" name="Picture 1" descr="The screenshot shows the program that uses a local static variable. If a local static variable is initialized, the initialization only happens once. statNum is a static local variable. Its value is displayed and then incremented just before the function returns. The function showStatic is assigned to a return type void and an empty parameter list. The variable static int statNum is assigned a value 5. Once the output statement is printed, the value of the StatNum is increased using a increment operator before the function returns. The program output shows the value of statNum from 5 to 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528763"/>
            <a:ext cx="7727950" cy="4795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7939242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p:cNvSpPr>
            <a:spLocks noGrp="1" noChangeArrowheads="1"/>
          </p:cNvSpPr>
          <p:nvPr>
            <p:ph type="ctrTitle"/>
          </p:nvPr>
        </p:nvSpPr>
        <p:spPr/>
        <p:txBody>
          <a:bodyPr/>
          <a:lstStyle/>
          <a:p>
            <a:r>
              <a:rPr lang="en-US" altLang="en-US" dirty="0" smtClean="0"/>
              <a:t>6.12</a:t>
            </a:r>
          </a:p>
        </p:txBody>
      </p:sp>
      <p:sp>
        <p:nvSpPr>
          <p:cNvPr id="99331" name="Subtitle 2"/>
          <p:cNvSpPr>
            <a:spLocks noGrp="1" noChangeArrowheads="1"/>
          </p:cNvSpPr>
          <p:nvPr>
            <p:ph type="subTitle" idx="1"/>
          </p:nvPr>
        </p:nvSpPr>
        <p:spPr/>
        <p:txBody>
          <a:bodyPr/>
          <a:lstStyle/>
          <a:p>
            <a:r>
              <a:rPr lang="en-US" altLang="en-US" dirty="0" smtClean="0"/>
              <a:t>Default Arguments</a:t>
            </a:r>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Default </a:t>
            </a:r>
            <a:r>
              <a:rPr lang="en-US" altLang="en-US" dirty="0" smtClean="0"/>
              <a:t>Arguments </a:t>
            </a:r>
            <a:r>
              <a:rPr lang="en-US" altLang="en-US" sz="1200" dirty="0" smtClean="0"/>
              <a:t>(1 of 2)</a:t>
            </a:r>
            <a:endParaRPr lang="en-IN" dirty="0"/>
          </a:p>
        </p:txBody>
      </p:sp>
      <p:sp>
        <p:nvSpPr>
          <p:cNvPr id="3" name="Content Placeholder 2"/>
          <p:cNvSpPr>
            <a:spLocks noGrp="1"/>
          </p:cNvSpPr>
          <p:nvPr>
            <p:ph idx="1"/>
          </p:nvPr>
        </p:nvSpPr>
        <p:spPr>
          <a:xfrm>
            <a:off x="457200" y="1666800"/>
            <a:ext cx="8229600" cy="4525963"/>
          </a:xfrm>
        </p:spPr>
        <p:txBody>
          <a:bodyPr/>
          <a:lstStyle/>
          <a:p>
            <a:pPr marL="342000" lvl="0" indent="0">
              <a:lnSpc>
                <a:spcPct val="90000"/>
              </a:lnSpc>
              <a:buNone/>
            </a:pPr>
            <a:r>
              <a:rPr lang="en-US" altLang="en-US" sz="2800" dirty="0" smtClean="0">
                <a:solidFill>
                  <a:srgbClr val="000000"/>
                </a:solidFill>
              </a:rPr>
              <a:t>A </a:t>
            </a:r>
            <a:r>
              <a:rPr lang="en-US" altLang="en-US" sz="2800" u="sng" dirty="0">
                <a:solidFill>
                  <a:srgbClr val="000000"/>
                </a:solidFill>
              </a:rPr>
              <a:t>Default </a:t>
            </a:r>
            <a:r>
              <a:rPr lang="en-US" altLang="en-US" sz="2800" u="sng" dirty="0" smtClean="0">
                <a:solidFill>
                  <a:srgbClr val="000000"/>
                </a:solidFill>
              </a:rPr>
              <a:t>argument</a:t>
            </a:r>
            <a:r>
              <a:rPr lang="en-US" altLang="en-US" sz="2800" dirty="0" smtClean="0">
                <a:solidFill>
                  <a:srgbClr val="000000"/>
                </a:solidFill>
              </a:rPr>
              <a:t> is </a:t>
            </a:r>
            <a:r>
              <a:rPr lang="en-US" altLang="en-US" sz="2800" dirty="0">
                <a:solidFill>
                  <a:srgbClr val="000000"/>
                </a:solidFill>
              </a:rPr>
              <a:t>an argument that is </a:t>
            </a:r>
            <a:r>
              <a:rPr lang="en-US" altLang="en-US" sz="2800" dirty="0" smtClean="0">
                <a:solidFill>
                  <a:srgbClr val="000000"/>
                </a:solidFill>
              </a:rPr>
              <a:t>passed automatically </a:t>
            </a:r>
            <a:r>
              <a:rPr lang="en-US" altLang="en-US" sz="2800" dirty="0">
                <a:solidFill>
                  <a:srgbClr val="000000"/>
                </a:solidFill>
              </a:rPr>
              <a:t>to a parameter if the argument </a:t>
            </a:r>
            <a:r>
              <a:rPr lang="en-US" altLang="en-US" sz="2800" dirty="0" smtClean="0">
                <a:solidFill>
                  <a:srgbClr val="000000"/>
                </a:solidFill>
              </a:rPr>
              <a:t>is missing </a:t>
            </a:r>
            <a:r>
              <a:rPr lang="en-US" altLang="en-US" sz="2800" dirty="0">
                <a:solidFill>
                  <a:srgbClr val="000000"/>
                </a:solidFill>
              </a:rPr>
              <a:t>on the function call</a:t>
            </a:r>
            <a:r>
              <a:rPr lang="en-US" altLang="en-US" sz="2800" dirty="0" smtClean="0">
                <a:solidFill>
                  <a:srgbClr val="000000"/>
                </a:solidFill>
              </a:rPr>
              <a:t>.</a:t>
            </a:r>
            <a:endParaRPr lang="en-US" altLang="en-US" sz="2800" dirty="0">
              <a:solidFill>
                <a:srgbClr val="000000"/>
              </a:solidFill>
            </a:endParaRPr>
          </a:p>
          <a:p>
            <a:pPr lvl="0">
              <a:lnSpc>
                <a:spcPct val="90000"/>
              </a:lnSpc>
              <a:spcBef>
                <a:spcPts val="3700"/>
              </a:spcBef>
              <a:buFontTx/>
              <a:buChar char="•"/>
            </a:pPr>
            <a:r>
              <a:rPr lang="en-US" altLang="en-US" sz="2800" dirty="0">
                <a:solidFill>
                  <a:srgbClr val="000000"/>
                </a:solidFill>
              </a:rPr>
              <a:t>Must be a constant declared in prototype:</a:t>
            </a:r>
          </a:p>
          <a:p>
            <a:pPr marL="1026000" lvl="1">
              <a:lnSpc>
                <a:spcPct val="90000"/>
              </a:lnSpc>
              <a:buClr>
                <a:srgbClr val="3333CC"/>
              </a:buClr>
              <a:buNone/>
            </a:pPr>
            <a:r>
              <a:rPr lang="en-US" altLang="en-US" sz="2400" dirty="0" smtClean="0">
                <a:solidFill>
                  <a:srgbClr val="000000"/>
                </a:solidFill>
                <a:latin typeface="Courier New" panose="02070309020205020404" pitchFamily="49" charset="0"/>
              </a:rPr>
              <a:t>void </a:t>
            </a:r>
            <a:r>
              <a:rPr lang="en-US" altLang="en-US" sz="2400" dirty="0" err="1" smtClean="0">
                <a:solidFill>
                  <a:srgbClr val="000000"/>
                </a:solidFill>
                <a:latin typeface="Courier New" panose="02070309020205020404" pitchFamily="49" charset="0"/>
              </a:rPr>
              <a:t>evenOrOdd</a:t>
            </a:r>
            <a:r>
              <a:rPr lang="en-US" altLang="en-US" sz="2400" dirty="0" smtClean="0">
                <a:solidFill>
                  <a:srgbClr val="000000"/>
                </a:solidFill>
                <a:latin typeface="Courier New" panose="02070309020205020404" pitchFamily="49" charset="0"/>
              </a:rPr>
              <a:t>(</a:t>
            </a:r>
            <a:r>
              <a:rPr lang="en-US" altLang="en-US" sz="2400" dirty="0" err="1" smtClean="0">
                <a:solidFill>
                  <a:srgbClr val="000000"/>
                </a:solidFill>
                <a:latin typeface="Courier New" panose="02070309020205020404" pitchFamily="49" charset="0"/>
              </a:rPr>
              <a:t>int</a:t>
            </a:r>
            <a:r>
              <a:rPr lang="en-US" altLang="en-US" sz="2400" dirty="0" smtClean="0">
                <a:solidFill>
                  <a:srgbClr val="000000"/>
                </a:solidFill>
                <a:latin typeface="Courier New" panose="02070309020205020404" pitchFamily="49" charset="0"/>
              </a:rPr>
              <a:t> </a:t>
            </a:r>
            <a:r>
              <a:rPr lang="en-US" altLang="en-US" sz="2400" dirty="0">
                <a:solidFill>
                  <a:srgbClr val="000000"/>
                </a:solidFill>
                <a:latin typeface="Courier New" panose="02070309020205020404" pitchFamily="49" charset="0"/>
              </a:rPr>
              <a:t>= 0);</a:t>
            </a:r>
            <a:endParaRPr lang="en-US" altLang="en-US" sz="2400" dirty="0">
              <a:solidFill>
                <a:srgbClr val="000000"/>
              </a:solidFill>
            </a:endParaRPr>
          </a:p>
          <a:p>
            <a:pPr lvl="0">
              <a:lnSpc>
                <a:spcPct val="90000"/>
              </a:lnSpc>
              <a:buFontTx/>
              <a:buChar char="•"/>
            </a:pPr>
            <a:r>
              <a:rPr lang="en-US" altLang="en-US" sz="2800" dirty="0">
                <a:solidFill>
                  <a:srgbClr val="000000"/>
                </a:solidFill>
              </a:rPr>
              <a:t>Can be declared in header if no </a:t>
            </a:r>
            <a:r>
              <a:rPr lang="en-US" altLang="en-US" sz="2800" dirty="0" smtClean="0">
                <a:solidFill>
                  <a:srgbClr val="000000"/>
                </a:solidFill>
              </a:rPr>
              <a:t>prototype</a:t>
            </a:r>
            <a:endParaRPr lang="en-US" altLang="en-US" sz="2800" dirty="0">
              <a:solidFill>
                <a:srgbClr val="000000"/>
              </a:solidFill>
            </a:endParaRPr>
          </a:p>
          <a:p>
            <a:pPr lvl="0">
              <a:lnSpc>
                <a:spcPct val="90000"/>
              </a:lnSpc>
              <a:spcBef>
                <a:spcPts val="3700"/>
              </a:spcBef>
              <a:buFontTx/>
              <a:buChar char="•"/>
            </a:pPr>
            <a:r>
              <a:rPr lang="en-US" altLang="en-US" sz="2800" dirty="0">
                <a:solidFill>
                  <a:srgbClr val="000000"/>
                </a:solidFill>
              </a:rPr>
              <a:t>Multi-parameter functions may have default arguments for some or all of them:</a:t>
            </a:r>
          </a:p>
          <a:p>
            <a:pPr marL="1026000" lvl="1">
              <a:lnSpc>
                <a:spcPct val="90000"/>
              </a:lnSpc>
              <a:buClr>
                <a:srgbClr val="3333CC"/>
              </a:buClr>
              <a:buNone/>
            </a:pPr>
            <a:r>
              <a:rPr lang="en-US" altLang="en-US" sz="2400" dirty="0" smtClean="0">
                <a:solidFill>
                  <a:srgbClr val="000000"/>
                </a:solidFill>
                <a:latin typeface="Courier New" panose="02070309020205020404" pitchFamily="49" charset="0"/>
              </a:rPr>
              <a:t>int </a:t>
            </a:r>
            <a:r>
              <a:rPr lang="en-US" altLang="en-US" sz="2400" dirty="0">
                <a:solidFill>
                  <a:srgbClr val="000000"/>
                </a:solidFill>
                <a:latin typeface="Courier New" panose="02070309020205020404" pitchFamily="49" charset="0"/>
              </a:rPr>
              <a:t>getSum(int, int=0, int=0</a:t>
            </a:r>
            <a:r>
              <a:rPr lang="en-US" altLang="en-US" sz="2400" dirty="0" smtClean="0">
                <a:solidFill>
                  <a:srgbClr val="000000"/>
                </a:solidFill>
                <a:latin typeface="Courier New" panose="02070309020205020404" pitchFamily="49" charset="0"/>
              </a:rPr>
              <a:t>);</a:t>
            </a:r>
            <a:endParaRPr lang="en-US" altLang="en-US" sz="2400" dirty="0">
              <a:solidFill>
                <a:srgbClr val="000000"/>
              </a:solidFill>
            </a:endParaRPr>
          </a:p>
        </p:txBody>
      </p:sp>
    </p:spTree>
    <p:extLst>
      <p:ext uri="{BB962C8B-B14F-4D97-AF65-F5344CB8AC3E}">
        <p14:creationId xmlns:p14="http://schemas.microsoft.com/office/powerpoint/2010/main" val="127809406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5" name="Title 1"/>
          <p:cNvSpPr>
            <a:spLocks noGrp="1" noChangeArrowheads="1"/>
          </p:cNvSpPr>
          <p:nvPr>
            <p:ph type="title"/>
          </p:nvPr>
        </p:nvSpPr>
        <p:spPr>
          <a:xfrm>
            <a:off x="304800" y="493200"/>
            <a:ext cx="8839200" cy="715962"/>
          </a:xfrm>
        </p:spPr>
        <p:txBody>
          <a:bodyPr/>
          <a:lstStyle/>
          <a:p>
            <a:r>
              <a:rPr lang="en-US" altLang="en-US" sz="4000" dirty="0" smtClean="0"/>
              <a:t>Default Arguments in Program 6-24 </a:t>
            </a:r>
            <a:r>
              <a:rPr lang="en-US" altLang="en-US" sz="1200" dirty="0" smtClean="0"/>
              <a:t>(1 of 2)</a:t>
            </a:r>
            <a:endParaRPr lang="en-US" altLang="en-US" sz="4000" dirty="0" smtClean="0"/>
          </a:p>
        </p:txBody>
      </p:sp>
      <p:pic>
        <p:nvPicPr>
          <p:cNvPr id="2" name="Picture 1" descr="The screenshot shows the program source code to demonstrate the default function arguments. The default arguments 10 and 1 are specified in the function prototype displayStars. The main function calls the function displayStars to use the default values for the columns and rows. The  main function calls the displayStars (5) to use the default value for the rows. The main function calls the displayStars (7, 3) to use 7 for the columns and 3 for the rows."/>
          <p:cNvPicPr>
            <a:picLocks noChangeAspect="1"/>
          </p:cNvPicPr>
          <p:nvPr/>
        </p:nvPicPr>
        <p:blipFill>
          <a:blip r:embed="rId2"/>
          <a:stretch>
            <a:fillRect/>
          </a:stretch>
        </p:blipFill>
        <p:spPr>
          <a:xfrm>
            <a:off x="237600" y="1281600"/>
            <a:ext cx="8882642" cy="4883319"/>
          </a:xfrm>
          <a:prstGeom prst="rect">
            <a:avLst/>
          </a:prstGeom>
        </p:spPr>
      </p:pic>
    </p:spTree>
    <p:extLst>
      <p:ext uri="{BB962C8B-B14F-4D97-AF65-F5344CB8AC3E}">
        <p14:creationId xmlns:p14="http://schemas.microsoft.com/office/powerpoint/2010/main" val="2658623433"/>
      </p:ext>
    </p:extLst>
  </p:cSld>
  <p:clrMapOvr>
    <a:masterClrMapping/>
  </p:clrMapOvr>
  <p:transition spd="med"/>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Title 1"/>
          <p:cNvSpPr>
            <a:spLocks noGrp="1" noChangeArrowheads="1"/>
          </p:cNvSpPr>
          <p:nvPr>
            <p:ph type="title"/>
          </p:nvPr>
        </p:nvSpPr>
        <p:spPr>
          <a:xfrm>
            <a:off x="457200" y="565200"/>
            <a:ext cx="8229600" cy="563562"/>
          </a:xfrm>
        </p:spPr>
        <p:txBody>
          <a:bodyPr/>
          <a:lstStyle/>
          <a:p>
            <a:r>
              <a:rPr lang="en-US" altLang="en-US" sz="3600" dirty="0" smtClean="0"/>
              <a:t>Default Arguments in Program 6-24 </a:t>
            </a:r>
            <a:r>
              <a:rPr lang="en-US" altLang="en-US" sz="1200" dirty="0" smtClean="0"/>
              <a:t>(2 of 2)</a:t>
            </a:r>
            <a:endParaRPr lang="en-US" altLang="en-US" sz="3600" dirty="0" smtClean="0"/>
          </a:p>
        </p:txBody>
      </p:sp>
      <p:pic>
        <p:nvPicPr>
          <p:cNvPr id="103427" name="Picture 1" descr="The screenshot shows the program source code to demonstrate the default function arguments. The default arguments 10 and 1 are specified in the function prototype displayStars. The main function calls the function displayStars to use the default values for the columns and rows. The  main function calls the displayStars (5) to use the default value for the rows. The main function calls the displayStars (7, 3) to use 7 for the columns and 3 for the rows. The program demonstrates the default function arguments. The default argument for the columns is 10 and rows is 1. The function displayStars displays a square made of asterisks. The outer loop controls the rows and inner loop controls the columns in a nested loop. The nested loop for the rows shows for-loop that assigns 0 to int down and tests if down is less than rows. The increment operator increases the down count. The nested loop for columns assigns 0 to int across and tests if across is less than columns. The increment operator increases the across count. The program output displays the square made of asterisk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108075"/>
            <a:ext cx="6248400" cy="5127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68663227"/>
      </p:ext>
    </p:extLst>
  </p:cSld>
  <p:clrMapOvr>
    <a:masterClrMapping/>
  </p:clrMapOvr>
  <p:transition spd="med"/>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Default </a:t>
            </a:r>
            <a:r>
              <a:rPr lang="en-US" altLang="en-US" dirty="0" smtClean="0"/>
              <a:t>Arguments </a:t>
            </a:r>
            <a:r>
              <a:rPr lang="en-US" altLang="en-US" sz="1200" dirty="0" smtClean="0"/>
              <a:t>(2 of 2)</a:t>
            </a:r>
            <a:endParaRPr lang="en-IN" dirty="0"/>
          </a:p>
        </p:txBody>
      </p:sp>
      <p:sp>
        <p:nvSpPr>
          <p:cNvPr id="3" name="Content Placeholder 2"/>
          <p:cNvSpPr>
            <a:spLocks noGrp="1"/>
          </p:cNvSpPr>
          <p:nvPr>
            <p:ph idx="1"/>
          </p:nvPr>
        </p:nvSpPr>
        <p:spPr>
          <a:xfrm>
            <a:off x="304800" y="1676400"/>
            <a:ext cx="8534400" cy="4525963"/>
          </a:xfrm>
        </p:spPr>
        <p:txBody>
          <a:bodyPr/>
          <a:lstStyle/>
          <a:p>
            <a:pPr lvl="0">
              <a:lnSpc>
                <a:spcPct val="85000"/>
              </a:lnSpc>
              <a:buFontTx/>
              <a:buChar char="•"/>
            </a:pPr>
            <a:r>
              <a:rPr lang="en-US" altLang="en-US" dirty="0">
                <a:solidFill>
                  <a:srgbClr val="000000"/>
                </a:solidFill>
              </a:rPr>
              <a:t>If not all parameters to a function have default values, the defaultless ones are declared first in the parameter list:</a:t>
            </a:r>
          </a:p>
          <a:p>
            <a:pPr lvl="1">
              <a:lnSpc>
                <a:spcPct val="85000"/>
              </a:lnSpc>
              <a:buClr>
                <a:srgbClr val="037797"/>
              </a:buClr>
            </a:pPr>
            <a:r>
              <a:rPr lang="en-US" altLang="en-US" dirty="0">
                <a:solidFill>
                  <a:srgbClr val="000000"/>
                </a:solidFill>
                <a:latin typeface="Courier New" panose="02070309020205020404" pitchFamily="49" charset="0"/>
              </a:rPr>
              <a:t>int getSum(int, int=0, int=0);// OK</a:t>
            </a:r>
          </a:p>
          <a:p>
            <a:pPr lvl="1">
              <a:lnSpc>
                <a:spcPct val="85000"/>
              </a:lnSpc>
              <a:buClr>
                <a:srgbClr val="037797"/>
              </a:buClr>
            </a:pPr>
            <a:r>
              <a:rPr lang="en-US" altLang="en-US" dirty="0">
                <a:solidFill>
                  <a:srgbClr val="000000"/>
                </a:solidFill>
                <a:latin typeface="Courier New" panose="02070309020205020404" pitchFamily="49" charset="0"/>
              </a:rPr>
              <a:t>int getSum(int, int=0, int</a:t>
            </a:r>
            <a:r>
              <a:rPr lang="en-US" altLang="en-US" dirty="0" smtClean="0">
                <a:solidFill>
                  <a:srgbClr val="000000"/>
                </a:solidFill>
                <a:latin typeface="Courier New" panose="02070309020205020404" pitchFamily="49" charset="0"/>
              </a:rPr>
              <a:t>); // </a:t>
            </a:r>
            <a:r>
              <a:rPr lang="en-US" altLang="en-US" dirty="0">
                <a:solidFill>
                  <a:srgbClr val="000000"/>
                </a:solidFill>
                <a:latin typeface="Courier New" panose="02070309020205020404" pitchFamily="49" charset="0"/>
              </a:rPr>
              <a:t>NO</a:t>
            </a:r>
            <a:endParaRPr lang="en-US" altLang="en-US" dirty="0">
              <a:solidFill>
                <a:srgbClr val="000000"/>
              </a:solidFill>
            </a:endParaRPr>
          </a:p>
          <a:p>
            <a:pPr lvl="0">
              <a:lnSpc>
                <a:spcPct val="85000"/>
              </a:lnSpc>
              <a:spcBef>
                <a:spcPct val="30000"/>
              </a:spcBef>
              <a:buFontTx/>
              <a:buChar char="•"/>
            </a:pPr>
            <a:r>
              <a:rPr lang="en-US" altLang="en-US" dirty="0">
                <a:solidFill>
                  <a:srgbClr val="000000"/>
                </a:solidFill>
              </a:rPr>
              <a:t>When an argument is omitted from a function call, all arguments after it must also be omitted:</a:t>
            </a:r>
          </a:p>
          <a:p>
            <a:pPr marL="1026000" lvl="1">
              <a:lnSpc>
                <a:spcPct val="85000"/>
              </a:lnSpc>
              <a:buClr>
                <a:srgbClr val="3333CC"/>
              </a:buClr>
              <a:buNone/>
            </a:pPr>
            <a:r>
              <a:rPr lang="en-US" altLang="en-US" dirty="0" smtClean="0">
                <a:solidFill>
                  <a:srgbClr val="000000"/>
                </a:solidFill>
                <a:latin typeface="Courier New" panose="02070309020205020404" pitchFamily="49" charset="0"/>
              </a:rPr>
              <a:t>sum </a:t>
            </a:r>
            <a:r>
              <a:rPr lang="en-US" altLang="en-US" dirty="0">
                <a:solidFill>
                  <a:srgbClr val="000000"/>
                </a:solidFill>
                <a:latin typeface="Courier New" panose="02070309020205020404" pitchFamily="49" charset="0"/>
              </a:rPr>
              <a:t>= getSum(num1, num2</a:t>
            </a:r>
            <a:r>
              <a:rPr lang="en-US" altLang="en-US" dirty="0" smtClean="0">
                <a:solidFill>
                  <a:srgbClr val="000000"/>
                </a:solidFill>
                <a:latin typeface="Courier New" panose="02070309020205020404" pitchFamily="49" charset="0"/>
              </a:rPr>
              <a:t>); // </a:t>
            </a:r>
            <a:r>
              <a:rPr lang="en-US" altLang="en-US" dirty="0">
                <a:solidFill>
                  <a:srgbClr val="000000"/>
                </a:solidFill>
                <a:latin typeface="Courier New" panose="02070309020205020404" pitchFamily="49" charset="0"/>
              </a:rPr>
              <a:t>OK</a:t>
            </a:r>
          </a:p>
          <a:p>
            <a:pPr marL="1026000" lvl="1">
              <a:lnSpc>
                <a:spcPct val="85000"/>
              </a:lnSpc>
              <a:buClr>
                <a:srgbClr val="3333CC"/>
              </a:buClr>
              <a:buNone/>
            </a:pPr>
            <a:r>
              <a:rPr lang="en-US" altLang="en-US" dirty="0" smtClean="0">
                <a:solidFill>
                  <a:srgbClr val="000000"/>
                </a:solidFill>
                <a:latin typeface="Courier New" panose="02070309020205020404" pitchFamily="49" charset="0"/>
              </a:rPr>
              <a:t>sum </a:t>
            </a:r>
            <a:r>
              <a:rPr lang="en-US" altLang="en-US" dirty="0">
                <a:solidFill>
                  <a:srgbClr val="000000"/>
                </a:solidFill>
                <a:latin typeface="Courier New" panose="02070309020205020404" pitchFamily="49" charset="0"/>
              </a:rPr>
              <a:t>= getSum(num1, , num3</a:t>
            </a:r>
            <a:r>
              <a:rPr lang="en-US" altLang="en-US" dirty="0" smtClean="0">
                <a:solidFill>
                  <a:srgbClr val="000000"/>
                </a:solidFill>
                <a:latin typeface="Courier New" panose="02070309020205020404" pitchFamily="49" charset="0"/>
              </a:rPr>
              <a:t>); // NO</a:t>
            </a:r>
            <a:endParaRPr lang="en-US" altLang="en-US" dirty="0">
              <a:solidFill>
                <a:srgbClr val="000000"/>
              </a:solidFill>
              <a:latin typeface="Courier New" panose="02070309020205020404" pitchFamily="49" charset="0"/>
            </a:endParaRPr>
          </a:p>
        </p:txBody>
      </p:sp>
    </p:spTree>
    <p:extLst>
      <p:ext uri="{BB962C8B-B14F-4D97-AF65-F5344CB8AC3E}">
        <p14:creationId xmlns:p14="http://schemas.microsoft.com/office/powerpoint/2010/main" val="189986946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Title 1"/>
          <p:cNvSpPr>
            <a:spLocks noGrp="1" noChangeArrowheads="1"/>
          </p:cNvSpPr>
          <p:nvPr>
            <p:ph type="ctrTitle"/>
          </p:nvPr>
        </p:nvSpPr>
        <p:spPr/>
        <p:txBody>
          <a:bodyPr/>
          <a:lstStyle/>
          <a:p>
            <a:r>
              <a:rPr lang="en-US" altLang="en-US" dirty="0" smtClean="0"/>
              <a:t>6.13</a:t>
            </a:r>
          </a:p>
        </p:txBody>
      </p:sp>
      <p:sp>
        <p:nvSpPr>
          <p:cNvPr id="106499" name="Subtitle 2"/>
          <p:cNvSpPr>
            <a:spLocks noGrp="1" noChangeArrowheads="1"/>
          </p:cNvSpPr>
          <p:nvPr>
            <p:ph type="subTitle" idx="1"/>
          </p:nvPr>
        </p:nvSpPr>
        <p:spPr/>
        <p:txBody>
          <a:bodyPr/>
          <a:lstStyle/>
          <a:p>
            <a:r>
              <a:rPr lang="en-US" altLang="en-US" dirty="0" smtClean="0"/>
              <a:t>Using Reference Variables as Parameters</a:t>
            </a:r>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Using Reference Variables as Parameters</a:t>
            </a:r>
            <a:endParaRPr lang="en-IN" dirty="0"/>
          </a:p>
        </p:txBody>
      </p:sp>
      <p:sp>
        <p:nvSpPr>
          <p:cNvPr id="3" name="Content Placeholder 2"/>
          <p:cNvSpPr>
            <a:spLocks noGrp="1"/>
          </p:cNvSpPr>
          <p:nvPr>
            <p:ph idx="1"/>
          </p:nvPr>
        </p:nvSpPr>
        <p:spPr>
          <a:xfrm>
            <a:off x="457200" y="1798637"/>
            <a:ext cx="8153400" cy="4525963"/>
          </a:xfrm>
        </p:spPr>
        <p:txBody>
          <a:bodyPr/>
          <a:lstStyle/>
          <a:p>
            <a:pPr lvl="0">
              <a:buFontTx/>
              <a:buChar char="•"/>
            </a:pPr>
            <a:r>
              <a:rPr lang="en-US" altLang="en-US" dirty="0">
                <a:solidFill>
                  <a:srgbClr val="000000"/>
                </a:solidFill>
              </a:rPr>
              <a:t>A mechanism that allows a function to work with the original argument from the function call, not a copy of the argument</a:t>
            </a:r>
          </a:p>
          <a:p>
            <a:pPr lvl="0">
              <a:buFontTx/>
              <a:buChar char="•"/>
            </a:pPr>
            <a:r>
              <a:rPr lang="en-US" altLang="en-US" dirty="0">
                <a:solidFill>
                  <a:srgbClr val="000000"/>
                </a:solidFill>
              </a:rPr>
              <a:t>Allows the function to modify values stored in the calling environment</a:t>
            </a:r>
          </a:p>
          <a:p>
            <a:pPr lvl="0">
              <a:buFontTx/>
              <a:buChar char="•"/>
            </a:pPr>
            <a:r>
              <a:rPr lang="en-US" altLang="en-US" dirty="0">
                <a:solidFill>
                  <a:srgbClr val="000000"/>
                </a:solidFill>
              </a:rPr>
              <a:t>Provides a way for the function to ‘return’ more than one </a:t>
            </a:r>
            <a:r>
              <a:rPr lang="en-US" altLang="en-US" dirty="0" smtClean="0">
                <a:solidFill>
                  <a:srgbClr val="000000"/>
                </a:solidFill>
              </a:rPr>
              <a:t>value</a:t>
            </a:r>
            <a:endParaRPr lang="en-US" altLang="en-US" dirty="0">
              <a:solidFill>
                <a:srgbClr val="000000"/>
              </a:solidFill>
            </a:endParaRPr>
          </a:p>
        </p:txBody>
      </p:sp>
    </p:spTree>
    <p:extLst>
      <p:ext uri="{BB962C8B-B14F-4D97-AF65-F5344CB8AC3E}">
        <p14:creationId xmlns:p14="http://schemas.microsoft.com/office/powerpoint/2010/main" val="4102295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Function </a:t>
            </a:r>
            <a:r>
              <a:rPr lang="en-US" altLang="en-US" dirty="0" smtClean="0"/>
              <a:t>Definition </a:t>
            </a:r>
            <a:r>
              <a:rPr lang="en-US" altLang="en-US" sz="1200" dirty="0" smtClean="0"/>
              <a:t>(2 of 2)</a:t>
            </a:r>
            <a:endParaRPr lang="en-IN" dirty="0"/>
          </a:p>
        </p:txBody>
      </p:sp>
      <p:pic>
        <p:nvPicPr>
          <p:cNvPr id="4" name="Picture 3" descr="The screenshot shows the function definition. In the line int main open parentheses space close parentheses, the int represents the return type as an integer, the main represents the function name, and the left and right parentheses represent the parameter list (This one is empty). The line, cout double open brackets &quot;Hello World backslash n escape sequence semicolon&quot; inside the open and close braces, represents the function bod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1700" y="1981200"/>
            <a:ext cx="4800600" cy="2079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685800" y="5094000"/>
            <a:ext cx="8229600" cy="990600"/>
          </a:xfrm>
        </p:spPr>
        <p:txBody>
          <a:bodyPr/>
          <a:lstStyle/>
          <a:p>
            <a:pPr marL="918000" lvl="0" indent="-1044000" eaLnBrk="1" hangingPunct="1">
              <a:spcBef>
                <a:spcPct val="50000"/>
              </a:spcBef>
              <a:buNone/>
              <a:defRPr/>
            </a:pPr>
            <a:r>
              <a:rPr lang="en-US" sz="2800" kern="1200" dirty="0">
                <a:solidFill>
                  <a:srgbClr val="000000"/>
                </a:solidFill>
                <a:cs typeface="Arial" charset="0"/>
              </a:rPr>
              <a:t>Note: The line that reads </a:t>
            </a:r>
            <a:r>
              <a:rPr lang="en-US" sz="2800" kern="1200" dirty="0">
                <a:solidFill>
                  <a:srgbClr val="000000"/>
                </a:solidFill>
                <a:latin typeface="Courier New" pitchFamily="49" charset="0"/>
                <a:cs typeface="Courier New" pitchFamily="49" charset="0"/>
              </a:rPr>
              <a:t>int main()</a:t>
            </a:r>
            <a:r>
              <a:rPr lang="en-US" sz="2800" kern="1200" dirty="0">
                <a:solidFill>
                  <a:srgbClr val="000000"/>
                </a:solidFill>
                <a:cs typeface="Arial" charset="0"/>
              </a:rPr>
              <a:t>is </a:t>
            </a:r>
            <a:r>
              <a:rPr lang="en-US" sz="2800" kern="1200" dirty="0" smtClean="0">
                <a:solidFill>
                  <a:srgbClr val="000000"/>
                </a:solidFill>
                <a:cs typeface="Arial" charset="0"/>
              </a:rPr>
              <a:t>the </a:t>
            </a:r>
            <a:r>
              <a:rPr lang="en-US" sz="2800" i="1" kern="1200" dirty="0" smtClean="0">
                <a:solidFill>
                  <a:srgbClr val="000000"/>
                </a:solidFill>
                <a:cs typeface="Arial" charset="0"/>
              </a:rPr>
              <a:t>function </a:t>
            </a:r>
            <a:r>
              <a:rPr lang="en-US" sz="2800" i="1" kern="1200" dirty="0">
                <a:solidFill>
                  <a:srgbClr val="000000"/>
                </a:solidFill>
                <a:cs typeface="Arial" charset="0"/>
              </a:rPr>
              <a:t>header</a:t>
            </a:r>
            <a:r>
              <a:rPr lang="en-US" sz="2800" kern="1200" dirty="0" smtClean="0">
                <a:solidFill>
                  <a:srgbClr val="000000"/>
                </a:solidFill>
                <a:cs typeface="Arial" charset="0"/>
              </a:rPr>
              <a:t>.</a:t>
            </a:r>
            <a:endParaRPr lang="en-US" sz="2800" kern="1200" dirty="0">
              <a:solidFill>
                <a:srgbClr val="000000"/>
              </a:solidFill>
              <a:cs typeface="Arial" charset="0"/>
            </a:endParaRPr>
          </a:p>
        </p:txBody>
      </p:sp>
    </p:spTree>
    <p:extLst>
      <p:ext uri="{BB962C8B-B14F-4D97-AF65-F5344CB8AC3E}">
        <p14:creationId xmlns:p14="http://schemas.microsoft.com/office/powerpoint/2010/main" val="31070388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Passing by Reference</a:t>
            </a:r>
            <a:endParaRPr lang="en-IN" dirty="0"/>
          </a:p>
        </p:txBody>
      </p:sp>
      <p:sp>
        <p:nvSpPr>
          <p:cNvPr id="3" name="Content Placeholder 2"/>
          <p:cNvSpPr>
            <a:spLocks noGrp="1"/>
          </p:cNvSpPr>
          <p:nvPr>
            <p:ph idx="1"/>
          </p:nvPr>
        </p:nvSpPr>
        <p:spPr/>
        <p:txBody>
          <a:bodyPr/>
          <a:lstStyle/>
          <a:p>
            <a:pPr lvl="0">
              <a:lnSpc>
                <a:spcPct val="90000"/>
              </a:lnSpc>
              <a:buFontTx/>
              <a:buChar char="•"/>
            </a:pPr>
            <a:r>
              <a:rPr lang="en-US" altLang="en-US" dirty="0">
                <a:solidFill>
                  <a:srgbClr val="000000"/>
                </a:solidFill>
              </a:rPr>
              <a:t>A </a:t>
            </a:r>
            <a:r>
              <a:rPr lang="en-US" altLang="en-US" u="sng" dirty="0">
                <a:solidFill>
                  <a:srgbClr val="000000"/>
                </a:solidFill>
              </a:rPr>
              <a:t>reference variable</a:t>
            </a:r>
            <a:r>
              <a:rPr lang="en-US" altLang="en-US" dirty="0">
                <a:solidFill>
                  <a:srgbClr val="000000"/>
                </a:solidFill>
              </a:rPr>
              <a:t> is an alias for another variable</a:t>
            </a:r>
          </a:p>
          <a:p>
            <a:pPr lvl="0">
              <a:lnSpc>
                <a:spcPct val="90000"/>
              </a:lnSpc>
              <a:buFontTx/>
              <a:buChar char="•"/>
            </a:pPr>
            <a:r>
              <a:rPr lang="en-US" altLang="en-US" dirty="0">
                <a:solidFill>
                  <a:srgbClr val="000000"/>
                </a:solidFill>
              </a:rPr>
              <a:t>Defined with an ampersand (</a:t>
            </a:r>
            <a:r>
              <a:rPr lang="en-US" altLang="en-US" dirty="0">
                <a:solidFill>
                  <a:srgbClr val="000000"/>
                </a:solidFill>
                <a:latin typeface="Courier New" panose="02070309020205020404" pitchFamily="49" charset="0"/>
              </a:rPr>
              <a:t>&amp;</a:t>
            </a:r>
            <a:r>
              <a:rPr lang="en-US" altLang="en-US" dirty="0">
                <a:solidFill>
                  <a:srgbClr val="000000"/>
                </a:solidFill>
              </a:rPr>
              <a:t>)</a:t>
            </a:r>
          </a:p>
          <a:p>
            <a:pPr marL="1026000" lvl="1">
              <a:lnSpc>
                <a:spcPct val="90000"/>
              </a:lnSpc>
              <a:buNone/>
            </a:pPr>
            <a:r>
              <a:rPr lang="en-US" altLang="en-US" dirty="0" smtClean="0">
                <a:solidFill>
                  <a:srgbClr val="000000"/>
                </a:solidFill>
                <a:latin typeface="Courier New" panose="02070309020205020404" pitchFamily="49" charset="0"/>
              </a:rPr>
              <a:t>void </a:t>
            </a:r>
            <a:r>
              <a:rPr lang="en-US" altLang="en-US" dirty="0">
                <a:solidFill>
                  <a:srgbClr val="000000"/>
                </a:solidFill>
                <a:latin typeface="Courier New" panose="02070309020205020404" pitchFamily="49" charset="0"/>
              </a:rPr>
              <a:t>getDimensions(int&amp;, int&amp;);</a:t>
            </a:r>
            <a:endParaRPr lang="en-US" altLang="en-US" dirty="0">
              <a:solidFill>
                <a:srgbClr val="000000"/>
              </a:solidFill>
            </a:endParaRPr>
          </a:p>
          <a:p>
            <a:pPr lvl="0">
              <a:lnSpc>
                <a:spcPct val="90000"/>
              </a:lnSpc>
              <a:buFontTx/>
              <a:buChar char="•"/>
            </a:pPr>
            <a:r>
              <a:rPr lang="en-US" altLang="en-US" dirty="0">
                <a:solidFill>
                  <a:srgbClr val="000000"/>
                </a:solidFill>
              </a:rPr>
              <a:t>Changes to a reference variable are made to the variable it refers to</a:t>
            </a:r>
          </a:p>
          <a:p>
            <a:pPr lvl="0">
              <a:lnSpc>
                <a:spcPct val="90000"/>
              </a:lnSpc>
              <a:buFontTx/>
              <a:buChar char="•"/>
            </a:pPr>
            <a:r>
              <a:rPr lang="en-US" altLang="en-US" dirty="0">
                <a:solidFill>
                  <a:srgbClr val="000000"/>
                </a:solidFill>
              </a:rPr>
              <a:t>Use reference variables to implement passing parameters </a:t>
            </a:r>
            <a:r>
              <a:rPr lang="en-US" altLang="en-US" i="1" dirty="0">
                <a:solidFill>
                  <a:srgbClr val="000000"/>
                </a:solidFill>
              </a:rPr>
              <a:t>by </a:t>
            </a:r>
            <a:r>
              <a:rPr lang="en-US" altLang="en-US" i="1" dirty="0" smtClean="0">
                <a:solidFill>
                  <a:srgbClr val="000000"/>
                </a:solidFill>
              </a:rPr>
              <a:t>reference</a:t>
            </a:r>
            <a:endParaRPr lang="en-US" altLang="en-US" i="1" dirty="0">
              <a:solidFill>
                <a:srgbClr val="000000"/>
              </a:solidFill>
            </a:endParaRPr>
          </a:p>
        </p:txBody>
      </p:sp>
    </p:spTree>
    <p:extLst>
      <p:ext uri="{BB962C8B-B14F-4D97-AF65-F5344CB8AC3E}">
        <p14:creationId xmlns:p14="http://schemas.microsoft.com/office/powerpoint/2010/main" val="15093942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8000"/>
            <a:ext cx="8229600" cy="563562"/>
          </a:xfrm>
        </p:spPr>
        <p:txBody>
          <a:bodyPr/>
          <a:lstStyle/>
          <a:p>
            <a:r>
              <a:rPr lang="en-US" altLang="en-US" sz="3200" dirty="0"/>
              <a:t>Passing a Variable By </a:t>
            </a:r>
            <a:r>
              <a:rPr lang="en-US" altLang="en-US" sz="3200" dirty="0" smtClean="0"/>
              <a:t>Reference</a:t>
            </a:r>
            <a:endParaRPr lang="en-IN" sz="3200" dirty="0"/>
          </a:p>
        </p:txBody>
      </p:sp>
      <p:pic>
        <p:nvPicPr>
          <p:cNvPr id="4" name="Picture 3" descr="The screenshot shows the program that uses the reference variable as a function. The function doubleNum is displayed with a reference variable as a parameter. The and in the prototype indicates that the parameter is a reference variable. The main function displays the value as 4. The function calls the doubleNum function and passes the value by reference. "/>
          <p:cNvPicPr>
            <a:picLocks noChangeAspect="1"/>
          </p:cNvPicPr>
          <p:nvPr/>
        </p:nvPicPr>
        <p:blipFill rotWithShape="1">
          <a:blip r:embed="rId2"/>
          <a:srcRect t="1840"/>
          <a:stretch/>
        </p:blipFill>
        <p:spPr>
          <a:xfrm>
            <a:off x="507600" y="885600"/>
            <a:ext cx="8461981" cy="5248275"/>
          </a:xfrm>
          <a:prstGeom prst="rect">
            <a:avLst/>
          </a:prstGeom>
        </p:spPr>
      </p:pic>
    </p:spTree>
    <p:extLst>
      <p:ext uri="{BB962C8B-B14F-4D97-AF65-F5344CB8AC3E}">
        <p14:creationId xmlns:p14="http://schemas.microsoft.com/office/powerpoint/2010/main" val="77161547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5" name="Title 1"/>
          <p:cNvSpPr>
            <a:spLocks noGrp="1" noChangeArrowheads="1"/>
          </p:cNvSpPr>
          <p:nvPr>
            <p:ph type="title"/>
          </p:nvPr>
        </p:nvSpPr>
        <p:spPr/>
        <p:txBody>
          <a:bodyPr/>
          <a:lstStyle/>
          <a:p>
            <a:r>
              <a:rPr lang="en-US" altLang="en-US" sz="3600" dirty="0" smtClean="0"/>
              <a:t>Passing a Variable By Reference in Program 6-25</a:t>
            </a:r>
          </a:p>
        </p:txBody>
      </p:sp>
      <p:pic>
        <p:nvPicPr>
          <p:cNvPr id="2" name="Picture 1" descr="The screenshot shows the program that uses the reference variable as a function. The function doubleNum is displayed with a reference variable as a parameter. The and in the prototype indicates that the parameter is a reference variable. The main function displays the value as 4. The function calls the doubleNum function and passes the value by reference.  The parameter refVar is a reference variable. The value in refVar is doubled. The function doubleNum is assigned to a parameter. The and appears in the function header before the reference variable refVar. The variable refVar is assigned with value 2. The program output reads, &quot;In main, value is 4. Now calling doubleNum, Now back in main. Value is 8.&quot;"/>
          <p:cNvPicPr>
            <a:picLocks noChangeAspect="1"/>
          </p:cNvPicPr>
          <p:nvPr/>
        </p:nvPicPr>
        <p:blipFill>
          <a:blip r:embed="rId2"/>
          <a:stretch>
            <a:fillRect/>
          </a:stretch>
        </p:blipFill>
        <p:spPr>
          <a:xfrm>
            <a:off x="457200" y="1573200"/>
            <a:ext cx="8065707" cy="4529721"/>
          </a:xfrm>
          <a:prstGeom prst="rect">
            <a:avLst/>
          </a:prstGeom>
        </p:spPr>
      </p:pic>
    </p:spTree>
    <p:extLst>
      <p:ext uri="{BB962C8B-B14F-4D97-AF65-F5344CB8AC3E}">
        <p14:creationId xmlns:p14="http://schemas.microsoft.com/office/powerpoint/2010/main" val="2628039731"/>
      </p:ext>
    </p:extLst>
  </p:cSld>
  <p:clrMapOvr>
    <a:masterClrMapping/>
  </p:clrMapOvr>
  <p:transition spd="med"/>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Reference Variable Notes</a:t>
            </a:r>
            <a:endParaRPr lang="en-IN" dirty="0"/>
          </a:p>
        </p:txBody>
      </p:sp>
      <p:sp>
        <p:nvSpPr>
          <p:cNvPr id="3" name="Content Placeholder 2"/>
          <p:cNvSpPr>
            <a:spLocks noGrp="1"/>
          </p:cNvSpPr>
          <p:nvPr>
            <p:ph idx="1"/>
          </p:nvPr>
        </p:nvSpPr>
        <p:spPr>
          <a:xfrm>
            <a:off x="457200" y="1807200"/>
            <a:ext cx="8229600" cy="3306763"/>
          </a:xfrm>
        </p:spPr>
        <p:txBody>
          <a:bodyPr/>
          <a:lstStyle/>
          <a:p>
            <a:pPr lvl="0">
              <a:lnSpc>
                <a:spcPct val="90000"/>
              </a:lnSpc>
              <a:buFontTx/>
              <a:buChar char="•"/>
            </a:pPr>
            <a:r>
              <a:rPr lang="en-US" altLang="en-US" sz="2400" dirty="0">
                <a:solidFill>
                  <a:srgbClr val="000000"/>
                </a:solidFill>
              </a:rPr>
              <a:t>Each reference parameter must contain </a:t>
            </a:r>
            <a:r>
              <a:rPr lang="en-US" altLang="en-US" sz="2400" dirty="0">
                <a:solidFill>
                  <a:srgbClr val="000000"/>
                </a:solidFill>
                <a:latin typeface="Courier New" panose="02070309020205020404" pitchFamily="49" charset="0"/>
              </a:rPr>
              <a:t>&amp;</a:t>
            </a:r>
          </a:p>
          <a:p>
            <a:pPr lvl="0">
              <a:lnSpc>
                <a:spcPct val="90000"/>
              </a:lnSpc>
              <a:buFontTx/>
              <a:buChar char="•"/>
            </a:pPr>
            <a:r>
              <a:rPr lang="en-US" altLang="en-US" sz="2400" dirty="0">
                <a:solidFill>
                  <a:srgbClr val="000000"/>
                </a:solidFill>
              </a:rPr>
              <a:t>Space between type and </a:t>
            </a:r>
            <a:r>
              <a:rPr lang="en-US" altLang="en-US" sz="2400" dirty="0">
                <a:solidFill>
                  <a:srgbClr val="000000"/>
                </a:solidFill>
                <a:latin typeface="Courier New" panose="02070309020205020404" pitchFamily="49" charset="0"/>
              </a:rPr>
              <a:t>&amp;</a:t>
            </a:r>
            <a:r>
              <a:rPr lang="en-US" altLang="en-US" sz="2400" dirty="0">
                <a:solidFill>
                  <a:srgbClr val="000000"/>
                </a:solidFill>
              </a:rPr>
              <a:t> is unimportant</a:t>
            </a:r>
          </a:p>
          <a:p>
            <a:pPr lvl="0">
              <a:lnSpc>
                <a:spcPct val="90000"/>
              </a:lnSpc>
              <a:buFontTx/>
              <a:buChar char="•"/>
            </a:pPr>
            <a:r>
              <a:rPr lang="en-US" altLang="en-US" sz="2400" dirty="0">
                <a:solidFill>
                  <a:srgbClr val="000000"/>
                </a:solidFill>
              </a:rPr>
              <a:t>Must use </a:t>
            </a:r>
            <a:r>
              <a:rPr lang="en-US" altLang="en-US" sz="2400" dirty="0">
                <a:solidFill>
                  <a:srgbClr val="000000"/>
                </a:solidFill>
                <a:latin typeface="Courier New" panose="02070309020205020404" pitchFamily="49" charset="0"/>
              </a:rPr>
              <a:t>&amp;</a:t>
            </a:r>
            <a:r>
              <a:rPr lang="en-US" altLang="en-US" sz="2400" dirty="0">
                <a:solidFill>
                  <a:srgbClr val="000000"/>
                </a:solidFill>
              </a:rPr>
              <a:t> in both prototype and header</a:t>
            </a:r>
          </a:p>
          <a:p>
            <a:pPr lvl="0">
              <a:lnSpc>
                <a:spcPct val="90000"/>
              </a:lnSpc>
              <a:buFontTx/>
              <a:buChar char="•"/>
            </a:pPr>
            <a:r>
              <a:rPr lang="en-US" altLang="en-US" sz="2400" dirty="0">
                <a:solidFill>
                  <a:srgbClr val="000000"/>
                </a:solidFill>
              </a:rPr>
              <a:t>Argument passed to reference parameter must be a variable – cannot be an expression or constant</a:t>
            </a:r>
          </a:p>
          <a:p>
            <a:pPr lvl="0">
              <a:lnSpc>
                <a:spcPct val="90000"/>
              </a:lnSpc>
              <a:buFontTx/>
              <a:buChar char="•"/>
            </a:pPr>
            <a:r>
              <a:rPr lang="en-US" altLang="en-US" sz="2400" dirty="0">
                <a:solidFill>
                  <a:srgbClr val="000000"/>
                </a:solidFill>
              </a:rPr>
              <a:t>Use when appropriate – don’t use when argument should not be changed by function, or if function needs to return only 1 </a:t>
            </a:r>
            <a:r>
              <a:rPr lang="en-US" altLang="en-US" sz="2400" dirty="0" smtClean="0">
                <a:solidFill>
                  <a:srgbClr val="000000"/>
                </a:solidFill>
              </a:rPr>
              <a:t>value</a:t>
            </a:r>
            <a:endParaRPr lang="en-US" altLang="en-US" sz="2400" dirty="0">
              <a:solidFill>
                <a:srgbClr val="000000"/>
              </a:solidFill>
            </a:endParaRPr>
          </a:p>
        </p:txBody>
      </p:sp>
    </p:spTree>
    <p:extLst>
      <p:ext uri="{BB962C8B-B14F-4D97-AF65-F5344CB8AC3E}">
        <p14:creationId xmlns:p14="http://schemas.microsoft.com/office/powerpoint/2010/main" val="324130669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Title 1"/>
          <p:cNvSpPr>
            <a:spLocks noGrp="1" noChangeArrowheads="1"/>
          </p:cNvSpPr>
          <p:nvPr>
            <p:ph type="ctrTitle"/>
          </p:nvPr>
        </p:nvSpPr>
        <p:spPr/>
        <p:txBody>
          <a:bodyPr/>
          <a:lstStyle/>
          <a:p>
            <a:r>
              <a:rPr lang="en-US" altLang="en-US" dirty="0" smtClean="0"/>
              <a:t>6.14</a:t>
            </a:r>
          </a:p>
        </p:txBody>
      </p:sp>
      <p:sp>
        <p:nvSpPr>
          <p:cNvPr id="115715" name="Subtitle 2"/>
          <p:cNvSpPr>
            <a:spLocks noGrp="1" noChangeArrowheads="1"/>
          </p:cNvSpPr>
          <p:nvPr>
            <p:ph type="subTitle" idx="1"/>
          </p:nvPr>
        </p:nvSpPr>
        <p:spPr/>
        <p:txBody>
          <a:bodyPr/>
          <a:lstStyle/>
          <a:p>
            <a:r>
              <a:rPr lang="en-US" altLang="en-US" dirty="0" smtClean="0"/>
              <a:t>Overloading Functions</a:t>
            </a:r>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Overloading Functions</a:t>
            </a:r>
            <a:endParaRPr lang="en-IN" dirty="0"/>
          </a:p>
        </p:txBody>
      </p:sp>
      <p:sp>
        <p:nvSpPr>
          <p:cNvPr id="3" name="Content Placeholder 2"/>
          <p:cNvSpPr>
            <a:spLocks noGrp="1"/>
          </p:cNvSpPr>
          <p:nvPr>
            <p:ph idx="1"/>
          </p:nvPr>
        </p:nvSpPr>
        <p:spPr>
          <a:xfrm>
            <a:off x="457200" y="1735200"/>
            <a:ext cx="7772400" cy="4525963"/>
          </a:xfrm>
        </p:spPr>
        <p:txBody>
          <a:bodyPr/>
          <a:lstStyle/>
          <a:p>
            <a:pPr lvl="0">
              <a:lnSpc>
                <a:spcPct val="90000"/>
              </a:lnSpc>
              <a:buFontTx/>
              <a:buChar char="•"/>
            </a:pPr>
            <a:r>
              <a:rPr lang="en-US" altLang="en-US" sz="2800" u="sng" dirty="0">
                <a:solidFill>
                  <a:srgbClr val="000000"/>
                </a:solidFill>
              </a:rPr>
              <a:t>Overloaded functions</a:t>
            </a:r>
            <a:r>
              <a:rPr lang="en-US" altLang="en-US" sz="2800" dirty="0">
                <a:solidFill>
                  <a:srgbClr val="000000"/>
                </a:solidFill>
              </a:rPr>
              <a:t> have the same name but different parameter </a:t>
            </a:r>
            <a:r>
              <a:rPr lang="en-US" altLang="en-US" sz="2800" dirty="0" smtClean="0">
                <a:solidFill>
                  <a:srgbClr val="000000"/>
                </a:solidFill>
              </a:rPr>
              <a:t>lists</a:t>
            </a:r>
            <a:endParaRPr lang="en-US" altLang="en-US" sz="2800" dirty="0">
              <a:solidFill>
                <a:srgbClr val="000000"/>
              </a:solidFill>
            </a:endParaRPr>
          </a:p>
          <a:p>
            <a:pPr lvl="0">
              <a:lnSpc>
                <a:spcPct val="90000"/>
              </a:lnSpc>
              <a:spcBef>
                <a:spcPts val="3700"/>
              </a:spcBef>
              <a:buFontTx/>
              <a:buChar char="•"/>
            </a:pPr>
            <a:r>
              <a:rPr lang="en-US" altLang="en-US" sz="2800" dirty="0">
                <a:solidFill>
                  <a:srgbClr val="000000"/>
                </a:solidFill>
              </a:rPr>
              <a:t>Can be used to create functions that perform the same task but take different parameter types or different number </a:t>
            </a:r>
            <a:r>
              <a:rPr lang="en-US" altLang="en-US" sz="2800" dirty="0" smtClean="0">
                <a:solidFill>
                  <a:srgbClr val="000000"/>
                </a:solidFill>
              </a:rPr>
              <a:t>of parameters</a:t>
            </a:r>
            <a:endParaRPr lang="en-US" altLang="en-US" sz="2800" dirty="0">
              <a:solidFill>
                <a:srgbClr val="000000"/>
              </a:solidFill>
            </a:endParaRPr>
          </a:p>
          <a:p>
            <a:pPr lvl="0">
              <a:lnSpc>
                <a:spcPct val="90000"/>
              </a:lnSpc>
              <a:spcBef>
                <a:spcPts val="3700"/>
              </a:spcBef>
              <a:buFontTx/>
              <a:buChar char="•"/>
            </a:pPr>
            <a:r>
              <a:rPr lang="en-US" altLang="en-US" sz="2800" dirty="0">
                <a:solidFill>
                  <a:srgbClr val="000000"/>
                </a:solidFill>
              </a:rPr>
              <a:t>Compiler will determine which version of function to call by argument and parameter </a:t>
            </a:r>
            <a:r>
              <a:rPr lang="en-US" altLang="en-US" sz="2800" dirty="0" smtClean="0">
                <a:solidFill>
                  <a:srgbClr val="000000"/>
                </a:solidFill>
              </a:rPr>
              <a:t>lists</a:t>
            </a:r>
            <a:endParaRPr lang="en-US" altLang="en-US" sz="2800" u="sng" dirty="0">
              <a:solidFill>
                <a:srgbClr val="000000"/>
              </a:solidFill>
            </a:endParaRPr>
          </a:p>
        </p:txBody>
      </p:sp>
    </p:spTree>
    <p:extLst>
      <p:ext uri="{BB962C8B-B14F-4D97-AF65-F5344CB8AC3E}">
        <p14:creationId xmlns:p14="http://schemas.microsoft.com/office/powerpoint/2010/main" val="386317842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Function Overloading Examples</a:t>
            </a:r>
            <a:endParaRPr lang="en-IN" dirty="0"/>
          </a:p>
        </p:txBody>
      </p:sp>
      <p:sp>
        <p:nvSpPr>
          <p:cNvPr id="3" name="Content Placeholder 2"/>
          <p:cNvSpPr>
            <a:spLocks noGrp="1"/>
          </p:cNvSpPr>
          <p:nvPr>
            <p:ph idx="1"/>
          </p:nvPr>
        </p:nvSpPr>
        <p:spPr>
          <a:xfrm>
            <a:off x="304800" y="1524000"/>
            <a:ext cx="8229600" cy="4525963"/>
          </a:xfrm>
        </p:spPr>
        <p:txBody>
          <a:bodyPr/>
          <a:lstStyle/>
          <a:p>
            <a:pPr marL="684000" lvl="0">
              <a:lnSpc>
                <a:spcPct val="80000"/>
              </a:lnSpc>
              <a:buNone/>
            </a:pPr>
            <a:r>
              <a:rPr lang="en-US" altLang="en-US" sz="2800" dirty="0" smtClean="0">
                <a:solidFill>
                  <a:srgbClr val="000000"/>
                </a:solidFill>
              </a:rPr>
              <a:t>Using </a:t>
            </a:r>
            <a:r>
              <a:rPr lang="en-US" altLang="en-US" sz="2800" dirty="0">
                <a:solidFill>
                  <a:srgbClr val="000000"/>
                </a:solidFill>
              </a:rPr>
              <a:t>these overloaded functions,</a:t>
            </a:r>
          </a:p>
          <a:p>
            <a:pPr lvl="1">
              <a:lnSpc>
                <a:spcPct val="80000"/>
              </a:lnSpc>
              <a:buNone/>
            </a:pPr>
            <a:r>
              <a:rPr lang="en-US" altLang="en-US" sz="2400" dirty="0">
                <a:solidFill>
                  <a:srgbClr val="000000"/>
                </a:solidFill>
                <a:latin typeface="Courier New" panose="02070309020205020404" pitchFamily="49" charset="0"/>
              </a:rPr>
              <a:t>void getDimensions(int</a:t>
            </a:r>
            <a:r>
              <a:rPr lang="en-US" altLang="en-US" sz="2400" dirty="0" smtClean="0">
                <a:solidFill>
                  <a:srgbClr val="000000"/>
                </a:solidFill>
                <a:latin typeface="Courier New" panose="02070309020205020404" pitchFamily="49" charset="0"/>
              </a:rPr>
              <a:t>); // </a:t>
            </a:r>
            <a:r>
              <a:rPr lang="en-US" altLang="en-US" sz="2400" dirty="0">
                <a:solidFill>
                  <a:srgbClr val="000000"/>
                </a:solidFill>
                <a:latin typeface="Courier New" panose="02070309020205020404" pitchFamily="49" charset="0"/>
              </a:rPr>
              <a:t>1</a:t>
            </a:r>
          </a:p>
          <a:p>
            <a:pPr lvl="1">
              <a:lnSpc>
                <a:spcPct val="80000"/>
              </a:lnSpc>
              <a:buNone/>
            </a:pPr>
            <a:r>
              <a:rPr lang="en-US" altLang="en-US" sz="2400" dirty="0">
                <a:solidFill>
                  <a:srgbClr val="000000"/>
                </a:solidFill>
                <a:latin typeface="Courier New" panose="02070309020205020404" pitchFamily="49" charset="0"/>
              </a:rPr>
              <a:t>void getDimensions(int, int); </a:t>
            </a:r>
            <a:r>
              <a:rPr lang="en-US" altLang="en-US" sz="2400" dirty="0" smtClean="0">
                <a:solidFill>
                  <a:srgbClr val="000000"/>
                </a:solidFill>
                <a:latin typeface="Courier New" panose="02070309020205020404" pitchFamily="49" charset="0"/>
              </a:rPr>
              <a:t>// </a:t>
            </a:r>
            <a:r>
              <a:rPr lang="en-US" altLang="en-US" sz="2400" dirty="0">
                <a:solidFill>
                  <a:srgbClr val="000000"/>
                </a:solidFill>
                <a:latin typeface="Courier New" panose="02070309020205020404" pitchFamily="49" charset="0"/>
              </a:rPr>
              <a:t>2</a:t>
            </a:r>
          </a:p>
          <a:p>
            <a:pPr lvl="1">
              <a:lnSpc>
                <a:spcPct val="80000"/>
              </a:lnSpc>
              <a:buNone/>
            </a:pPr>
            <a:r>
              <a:rPr lang="en-US" altLang="en-US" sz="2400" dirty="0">
                <a:solidFill>
                  <a:srgbClr val="000000"/>
                </a:solidFill>
                <a:latin typeface="Courier New" panose="02070309020205020404" pitchFamily="49" charset="0"/>
              </a:rPr>
              <a:t>void getDimensions(int, double</a:t>
            </a:r>
            <a:r>
              <a:rPr lang="en-US" altLang="en-US" sz="2400" dirty="0" smtClean="0">
                <a:solidFill>
                  <a:srgbClr val="000000"/>
                </a:solidFill>
                <a:latin typeface="Courier New" panose="02070309020205020404" pitchFamily="49" charset="0"/>
              </a:rPr>
              <a:t>); // </a:t>
            </a:r>
            <a:r>
              <a:rPr lang="en-US" altLang="en-US" sz="2400" dirty="0">
                <a:solidFill>
                  <a:srgbClr val="000000"/>
                </a:solidFill>
                <a:latin typeface="Courier New" panose="02070309020205020404" pitchFamily="49" charset="0"/>
              </a:rPr>
              <a:t>3</a:t>
            </a:r>
          </a:p>
          <a:p>
            <a:pPr lvl="1">
              <a:lnSpc>
                <a:spcPct val="80000"/>
              </a:lnSpc>
              <a:buNone/>
            </a:pPr>
            <a:r>
              <a:rPr lang="en-US" altLang="en-US" sz="2400" dirty="0">
                <a:solidFill>
                  <a:srgbClr val="000000"/>
                </a:solidFill>
                <a:latin typeface="Courier New" panose="02070309020205020404" pitchFamily="49" charset="0"/>
              </a:rPr>
              <a:t>void getDimensions(double, double);// 4</a:t>
            </a:r>
          </a:p>
          <a:p>
            <a:pPr marL="684000" lvl="0">
              <a:lnSpc>
                <a:spcPct val="80000"/>
              </a:lnSpc>
              <a:buNone/>
            </a:pPr>
            <a:r>
              <a:rPr lang="en-US" altLang="en-US" sz="2800" dirty="0" smtClean="0">
                <a:solidFill>
                  <a:srgbClr val="000000"/>
                </a:solidFill>
              </a:rPr>
              <a:t>the </a:t>
            </a:r>
            <a:r>
              <a:rPr lang="en-US" altLang="en-US" sz="2800" dirty="0">
                <a:solidFill>
                  <a:srgbClr val="000000"/>
                </a:solidFill>
              </a:rPr>
              <a:t>compiler will use them as follows:</a:t>
            </a:r>
          </a:p>
          <a:p>
            <a:pPr lvl="1">
              <a:lnSpc>
                <a:spcPct val="80000"/>
              </a:lnSpc>
              <a:buNone/>
            </a:pPr>
            <a:r>
              <a:rPr lang="en-US" altLang="en-US" sz="2400" dirty="0">
                <a:solidFill>
                  <a:srgbClr val="000000"/>
                </a:solidFill>
                <a:latin typeface="Courier New" panose="02070309020205020404" pitchFamily="49" charset="0"/>
              </a:rPr>
              <a:t>int length, width; </a:t>
            </a:r>
          </a:p>
          <a:p>
            <a:pPr lvl="1">
              <a:lnSpc>
                <a:spcPct val="80000"/>
              </a:lnSpc>
              <a:buNone/>
            </a:pPr>
            <a:r>
              <a:rPr lang="en-US" altLang="en-US" sz="2400" dirty="0">
                <a:solidFill>
                  <a:srgbClr val="000000"/>
                </a:solidFill>
                <a:latin typeface="Courier New" panose="02070309020205020404" pitchFamily="49" charset="0"/>
              </a:rPr>
              <a:t>double base, height;</a:t>
            </a:r>
          </a:p>
          <a:p>
            <a:pPr lvl="1">
              <a:lnSpc>
                <a:spcPct val="80000"/>
              </a:lnSpc>
              <a:buNone/>
            </a:pPr>
            <a:r>
              <a:rPr lang="en-US" altLang="en-US" sz="2400" dirty="0">
                <a:solidFill>
                  <a:srgbClr val="000000"/>
                </a:solidFill>
                <a:latin typeface="Courier New" panose="02070309020205020404" pitchFamily="49" charset="0"/>
              </a:rPr>
              <a:t>getDimensions(length</a:t>
            </a:r>
            <a:r>
              <a:rPr lang="en-US" altLang="en-US" sz="2400" dirty="0" smtClean="0">
                <a:solidFill>
                  <a:srgbClr val="000000"/>
                </a:solidFill>
                <a:latin typeface="Courier New" panose="02070309020205020404" pitchFamily="49" charset="0"/>
              </a:rPr>
              <a:t>); // </a:t>
            </a:r>
            <a:r>
              <a:rPr lang="en-US" altLang="en-US" sz="2400" dirty="0">
                <a:solidFill>
                  <a:srgbClr val="000000"/>
                </a:solidFill>
                <a:latin typeface="Courier New" panose="02070309020205020404" pitchFamily="49" charset="0"/>
              </a:rPr>
              <a:t>1</a:t>
            </a:r>
          </a:p>
          <a:p>
            <a:pPr lvl="1">
              <a:lnSpc>
                <a:spcPct val="80000"/>
              </a:lnSpc>
              <a:buNone/>
            </a:pPr>
            <a:r>
              <a:rPr lang="en-US" altLang="en-US" sz="2400" dirty="0">
                <a:solidFill>
                  <a:srgbClr val="000000"/>
                </a:solidFill>
                <a:latin typeface="Courier New" panose="02070309020205020404" pitchFamily="49" charset="0"/>
              </a:rPr>
              <a:t>getDimensions(length, width</a:t>
            </a:r>
            <a:r>
              <a:rPr lang="en-US" altLang="en-US" sz="2400" dirty="0" smtClean="0">
                <a:solidFill>
                  <a:srgbClr val="000000"/>
                </a:solidFill>
                <a:latin typeface="Courier New" panose="02070309020205020404" pitchFamily="49" charset="0"/>
              </a:rPr>
              <a:t>); // </a:t>
            </a:r>
            <a:r>
              <a:rPr lang="en-US" altLang="en-US" sz="2400" dirty="0">
                <a:solidFill>
                  <a:srgbClr val="000000"/>
                </a:solidFill>
                <a:latin typeface="Courier New" panose="02070309020205020404" pitchFamily="49" charset="0"/>
              </a:rPr>
              <a:t>2</a:t>
            </a:r>
          </a:p>
          <a:p>
            <a:pPr lvl="1">
              <a:lnSpc>
                <a:spcPct val="80000"/>
              </a:lnSpc>
              <a:buNone/>
            </a:pPr>
            <a:r>
              <a:rPr lang="en-US" altLang="en-US" sz="2400" dirty="0">
                <a:solidFill>
                  <a:srgbClr val="000000"/>
                </a:solidFill>
                <a:latin typeface="Courier New" panose="02070309020205020404" pitchFamily="49" charset="0"/>
              </a:rPr>
              <a:t>getDimensions(length, height</a:t>
            </a:r>
            <a:r>
              <a:rPr lang="en-US" altLang="en-US" sz="2400" dirty="0" smtClean="0">
                <a:solidFill>
                  <a:srgbClr val="000000"/>
                </a:solidFill>
                <a:latin typeface="Courier New" panose="02070309020205020404" pitchFamily="49" charset="0"/>
              </a:rPr>
              <a:t>); // </a:t>
            </a:r>
            <a:r>
              <a:rPr lang="en-US" altLang="en-US" sz="2400" dirty="0">
                <a:solidFill>
                  <a:srgbClr val="000000"/>
                </a:solidFill>
                <a:latin typeface="Courier New" panose="02070309020205020404" pitchFamily="49" charset="0"/>
              </a:rPr>
              <a:t>3</a:t>
            </a:r>
          </a:p>
          <a:p>
            <a:pPr lvl="1">
              <a:lnSpc>
                <a:spcPct val="80000"/>
              </a:lnSpc>
              <a:buNone/>
            </a:pPr>
            <a:r>
              <a:rPr lang="en-US" altLang="en-US" sz="2400" dirty="0">
                <a:solidFill>
                  <a:srgbClr val="000000"/>
                </a:solidFill>
                <a:latin typeface="Courier New" panose="02070309020205020404" pitchFamily="49" charset="0"/>
              </a:rPr>
              <a:t>getDimensions(height, base</a:t>
            </a:r>
            <a:r>
              <a:rPr lang="en-US" altLang="en-US" sz="2400" dirty="0" smtClean="0">
                <a:solidFill>
                  <a:srgbClr val="000000"/>
                </a:solidFill>
                <a:latin typeface="Courier New" panose="02070309020205020404" pitchFamily="49" charset="0"/>
              </a:rPr>
              <a:t>); // 4</a:t>
            </a:r>
            <a:endParaRPr lang="en-US" altLang="en-US" sz="2400" dirty="0">
              <a:solidFill>
                <a:srgbClr val="000000"/>
              </a:solidFill>
              <a:latin typeface="Courier New" panose="02070309020205020404" pitchFamily="49" charset="0"/>
            </a:endParaRPr>
          </a:p>
        </p:txBody>
      </p:sp>
    </p:spTree>
    <p:extLst>
      <p:ext uri="{BB962C8B-B14F-4D97-AF65-F5344CB8AC3E}">
        <p14:creationId xmlns:p14="http://schemas.microsoft.com/office/powerpoint/2010/main" val="196634237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7" name="Title 1"/>
          <p:cNvSpPr>
            <a:spLocks noGrp="1" noChangeArrowheads="1"/>
          </p:cNvSpPr>
          <p:nvPr>
            <p:ph type="title"/>
          </p:nvPr>
        </p:nvSpPr>
        <p:spPr>
          <a:xfrm>
            <a:off x="457200" y="561600"/>
            <a:ext cx="8229600" cy="563562"/>
          </a:xfrm>
        </p:spPr>
        <p:txBody>
          <a:bodyPr/>
          <a:lstStyle/>
          <a:p>
            <a:r>
              <a:rPr lang="en-US" altLang="en-US" sz="3600" dirty="0" smtClean="0"/>
              <a:t>Function Overloading </a:t>
            </a:r>
            <a:r>
              <a:rPr lang="en-US" altLang="en-US" sz="1200" dirty="0" smtClean="0"/>
              <a:t>(1 of 2)</a:t>
            </a:r>
            <a:endParaRPr lang="en-US" altLang="en-US" sz="3600" dirty="0" smtClean="0"/>
          </a:p>
        </p:txBody>
      </p:sp>
      <p:pic>
        <p:nvPicPr>
          <p:cNvPr id="2" name="Picture 1" descr="The screenshot shows a program source code to demonstrate function overloading. The function prototypes int square and double square have different parameter lists. The main function displays the statements to accept a integer and a floating-point value. The statements to show the square of the values using the overloaded functions are also displayed. Here, the first parameter is passed as an integer, and the second is passed as double."/>
          <p:cNvPicPr>
            <a:picLocks noChangeAspect="1"/>
          </p:cNvPicPr>
          <p:nvPr/>
        </p:nvPicPr>
        <p:blipFill>
          <a:blip r:embed="rId2"/>
          <a:stretch>
            <a:fillRect/>
          </a:stretch>
        </p:blipFill>
        <p:spPr>
          <a:xfrm>
            <a:off x="540000" y="1137600"/>
            <a:ext cx="7535309" cy="5523455"/>
          </a:xfrm>
          <a:prstGeom prst="rect">
            <a:avLst/>
          </a:prstGeom>
        </p:spPr>
      </p:pic>
    </p:spTree>
    <p:extLst>
      <p:ext uri="{BB962C8B-B14F-4D97-AF65-F5344CB8AC3E}">
        <p14:creationId xmlns:p14="http://schemas.microsoft.com/office/powerpoint/2010/main" val="2493941553"/>
      </p:ext>
    </p:extLst>
  </p:cSld>
  <p:clrMapOvr>
    <a:masterClrMapping/>
  </p:clrMapOvr>
  <p:transition spd="med"/>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Title 1"/>
          <p:cNvSpPr>
            <a:spLocks noGrp="1" noChangeArrowheads="1"/>
          </p:cNvSpPr>
          <p:nvPr>
            <p:ph type="title"/>
          </p:nvPr>
        </p:nvSpPr>
        <p:spPr>
          <a:xfrm>
            <a:off x="457200" y="568800"/>
            <a:ext cx="8229600" cy="563562"/>
          </a:xfrm>
        </p:spPr>
        <p:txBody>
          <a:bodyPr/>
          <a:lstStyle/>
          <a:p>
            <a:r>
              <a:rPr lang="en-US" altLang="en-US" sz="3600" dirty="0" smtClean="0"/>
              <a:t>Function Overloading </a:t>
            </a:r>
            <a:r>
              <a:rPr lang="en-US" altLang="en-US" sz="1200" dirty="0" smtClean="0"/>
              <a:t>(2 of 2)</a:t>
            </a:r>
            <a:endParaRPr lang="en-US" altLang="en-US" sz="3600" dirty="0" smtClean="0"/>
          </a:p>
        </p:txBody>
      </p:sp>
      <p:pic>
        <p:nvPicPr>
          <p:cNvPr id="121859" name="Picture 1" descr="The screenshot shows a program source code to demonstrate function overloading. The function prototypes int square and double square have different parameter lists. The main function displays the statements to accept a integer and a floating-point value. The statements to show the square of the values using the overloaded functions are also displayed. Here, the first parameter is passed as an integer, and the second is passed as double. The overloaded function square uses an int parameter, number. It returns the square of the number as an integer. The function double square uses a double parameter, number. It returns the square of the number as a double. The program output with example input in bold reads, &quot;Enter an integer and a floating-point value.&quot; The input is 12, 4.2 in bold. The output reads, &quot;Here are their squares: 144 and 17.64.&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143000"/>
            <a:ext cx="6629400" cy="5110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Title 1"/>
          <p:cNvSpPr>
            <a:spLocks noGrp="1" noChangeArrowheads="1"/>
          </p:cNvSpPr>
          <p:nvPr>
            <p:ph type="ctrTitle"/>
          </p:nvPr>
        </p:nvSpPr>
        <p:spPr/>
        <p:txBody>
          <a:bodyPr/>
          <a:lstStyle/>
          <a:p>
            <a:r>
              <a:rPr lang="en-US" altLang="en-US" dirty="0" smtClean="0"/>
              <a:t>6.15</a:t>
            </a:r>
          </a:p>
        </p:txBody>
      </p:sp>
      <p:sp>
        <p:nvSpPr>
          <p:cNvPr id="122883" name="Subtitle 2"/>
          <p:cNvSpPr>
            <a:spLocks noGrp="1" noChangeArrowheads="1"/>
          </p:cNvSpPr>
          <p:nvPr>
            <p:ph type="subTitle" idx="1"/>
          </p:nvPr>
        </p:nvSpPr>
        <p:spPr/>
        <p:txBody>
          <a:bodyPr/>
          <a:lstStyle/>
          <a:p>
            <a:r>
              <a:rPr lang="en-US" altLang="en-US" dirty="0" smtClean="0"/>
              <a:t>The </a:t>
            </a:r>
            <a:r>
              <a:rPr lang="en-US" altLang="en-US" dirty="0" smtClean="0">
                <a:latin typeface="Courier New" panose="02070309020205020404" pitchFamily="49" charset="0"/>
              </a:rPr>
              <a:t>exit()</a:t>
            </a:r>
            <a:r>
              <a:rPr lang="en-US" altLang="en-US" dirty="0" smtClean="0"/>
              <a:t> Function</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noChangeArrowheads="1"/>
          </p:cNvSpPr>
          <p:nvPr>
            <p:ph type="title"/>
          </p:nvPr>
        </p:nvSpPr>
        <p:spPr/>
        <p:txBody>
          <a:bodyPr/>
          <a:lstStyle/>
          <a:p>
            <a:r>
              <a:rPr lang="en-US" altLang="en-US" dirty="0" smtClean="0"/>
              <a:t>Function Return Type</a:t>
            </a:r>
          </a:p>
        </p:txBody>
      </p:sp>
      <p:sp>
        <p:nvSpPr>
          <p:cNvPr id="13315" name="Content Placeholder 2"/>
          <p:cNvSpPr>
            <a:spLocks noGrp="1" noChangeArrowheads="1"/>
          </p:cNvSpPr>
          <p:nvPr>
            <p:ph idx="1"/>
          </p:nvPr>
        </p:nvSpPr>
        <p:spPr/>
        <p:txBody>
          <a:bodyPr/>
          <a:lstStyle/>
          <a:p>
            <a:pPr>
              <a:lnSpc>
                <a:spcPct val="90000"/>
              </a:lnSpc>
              <a:buFontTx/>
              <a:buChar char="•"/>
            </a:pPr>
            <a:r>
              <a:rPr lang="en-US" altLang="en-US" sz="2800" dirty="0" smtClean="0"/>
              <a:t>If a function returns a value, the type of the value must be indicated:</a:t>
            </a:r>
          </a:p>
          <a:p>
            <a:pPr marL="1026000" lvl="1">
              <a:lnSpc>
                <a:spcPct val="90000"/>
              </a:lnSpc>
              <a:buFontTx/>
              <a:buNone/>
            </a:pPr>
            <a:r>
              <a:rPr lang="en-US" altLang="en-US" sz="2400" dirty="0" smtClean="0">
                <a:latin typeface="Courier New" panose="02070309020205020404" pitchFamily="49" charset="0"/>
              </a:rPr>
              <a:t>int main()</a:t>
            </a:r>
            <a:endParaRPr lang="en-US" altLang="en-US" sz="2400" dirty="0" smtClean="0"/>
          </a:p>
          <a:p>
            <a:pPr>
              <a:lnSpc>
                <a:spcPct val="90000"/>
              </a:lnSpc>
              <a:buFontTx/>
              <a:buChar char="•"/>
            </a:pPr>
            <a:r>
              <a:rPr lang="en-US" altLang="en-US" sz="2800" dirty="0" smtClean="0"/>
              <a:t>If a function does not return a value, its return type is </a:t>
            </a:r>
            <a:r>
              <a:rPr lang="en-US" altLang="en-US" sz="2800" dirty="0" smtClean="0">
                <a:latin typeface="Courier New" panose="02070309020205020404" pitchFamily="49" charset="0"/>
              </a:rPr>
              <a:t>void</a:t>
            </a:r>
            <a:r>
              <a:rPr lang="en-US" altLang="en-US" sz="2800" dirty="0" smtClean="0"/>
              <a:t>:</a:t>
            </a:r>
          </a:p>
          <a:p>
            <a:pPr marL="1026000" lvl="1">
              <a:lnSpc>
                <a:spcPct val="90000"/>
              </a:lnSpc>
              <a:buClr>
                <a:schemeClr val="tx1"/>
              </a:buClr>
              <a:buFontTx/>
              <a:buNone/>
            </a:pPr>
            <a:r>
              <a:rPr lang="en-US" altLang="en-US" sz="2400" dirty="0" smtClean="0">
                <a:latin typeface="Courier New" panose="02070309020205020404" pitchFamily="49" charset="0"/>
              </a:rPr>
              <a:t>void printHeading()</a:t>
            </a:r>
          </a:p>
          <a:p>
            <a:pPr marL="1026000" lvl="1">
              <a:lnSpc>
                <a:spcPct val="90000"/>
              </a:lnSpc>
              <a:buClr>
                <a:schemeClr val="tx1"/>
              </a:buClr>
              <a:buFontTx/>
              <a:buNone/>
            </a:pPr>
            <a:r>
              <a:rPr lang="en-US" altLang="en-US" sz="2400" dirty="0" smtClean="0">
                <a:latin typeface="Courier New" panose="02070309020205020404" pitchFamily="49" charset="0"/>
              </a:rPr>
              <a:t>{</a:t>
            </a:r>
          </a:p>
          <a:p>
            <a:pPr marL="2113200" lvl="1">
              <a:lnSpc>
                <a:spcPct val="90000"/>
              </a:lnSpc>
              <a:buClr>
                <a:schemeClr val="tx1"/>
              </a:buClr>
              <a:buFontTx/>
              <a:buNone/>
            </a:pPr>
            <a:r>
              <a:rPr lang="en-US" altLang="en-US" sz="2400" dirty="0" smtClean="0">
                <a:latin typeface="Courier New" panose="02070309020205020404" pitchFamily="49" charset="0"/>
              </a:rPr>
              <a:t>cout &lt;&lt; "Monthly Sales\n";</a:t>
            </a:r>
          </a:p>
          <a:p>
            <a:pPr marL="1026000" lvl="1">
              <a:lnSpc>
                <a:spcPct val="90000"/>
              </a:lnSpc>
              <a:buClr>
                <a:schemeClr val="tx1"/>
              </a:buClr>
              <a:buFontTx/>
              <a:buNone/>
            </a:pPr>
            <a:r>
              <a:rPr lang="en-US" altLang="en-US" sz="2400" dirty="0" smtClean="0">
                <a:latin typeface="Courier New" panose="02070309020205020404" pitchFamily="49" charset="0"/>
              </a:rPr>
              <a:t>}</a:t>
            </a:r>
            <a:endParaRPr lang="en-US" altLang="en-US" sz="2400" dirty="0" smtClean="0"/>
          </a:p>
        </p:txBody>
      </p:sp>
    </p:spTree>
    <p:extLst>
      <p:ext uri="{BB962C8B-B14F-4D97-AF65-F5344CB8AC3E}">
        <p14:creationId xmlns:p14="http://schemas.microsoft.com/office/powerpoint/2010/main" val="1992453679"/>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The </a:t>
            </a:r>
            <a:r>
              <a:rPr lang="en-US" altLang="en-US" dirty="0">
                <a:latin typeface="Courier New" panose="02070309020205020404" pitchFamily="49" charset="0"/>
              </a:rPr>
              <a:t>exit()</a:t>
            </a:r>
            <a:r>
              <a:rPr lang="en-US" altLang="en-US" dirty="0"/>
              <a:t> </a:t>
            </a:r>
            <a:r>
              <a:rPr lang="en-US" altLang="en-US" dirty="0" smtClean="0"/>
              <a:t>Function </a:t>
            </a:r>
            <a:r>
              <a:rPr lang="en-US" altLang="en-US" sz="1200" dirty="0" smtClean="0"/>
              <a:t>(1 of 2)</a:t>
            </a:r>
            <a:endParaRPr lang="en-IN" dirty="0"/>
          </a:p>
        </p:txBody>
      </p:sp>
      <p:sp>
        <p:nvSpPr>
          <p:cNvPr id="3" name="Content Placeholder 2"/>
          <p:cNvSpPr>
            <a:spLocks noGrp="1"/>
          </p:cNvSpPr>
          <p:nvPr>
            <p:ph idx="1"/>
          </p:nvPr>
        </p:nvSpPr>
        <p:spPr/>
        <p:txBody>
          <a:bodyPr/>
          <a:lstStyle/>
          <a:p>
            <a:pPr lvl="0">
              <a:lnSpc>
                <a:spcPct val="90000"/>
              </a:lnSpc>
              <a:buFontTx/>
              <a:buChar char="•"/>
            </a:pPr>
            <a:r>
              <a:rPr lang="en-US" altLang="en-US" dirty="0">
                <a:solidFill>
                  <a:srgbClr val="000000"/>
                </a:solidFill>
              </a:rPr>
              <a:t>Terminates the execution of a program</a:t>
            </a:r>
          </a:p>
          <a:p>
            <a:pPr lvl="0">
              <a:lnSpc>
                <a:spcPct val="90000"/>
              </a:lnSpc>
              <a:buFontTx/>
              <a:buChar char="•"/>
            </a:pPr>
            <a:r>
              <a:rPr lang="en-US" altLang="en-US" dirty="0">
                <a:solidFill>
                  <a:srgbClr val="000000"/>
                </a:solidFill>
              </a:rPr>
              <a:t>Can be called from any function</a:t>
            </a:r>
          </a:p>
          <a:p>
            <a:pPr lvl="0">
              <a:lnSpc>
                <a:spcPct val="90000"/>
              </a:lnSpc>
              <a:buFontTx/>
              <a:buChar char="•"/>
            </a:pPr>
            <a:r>
              <a:rPr lang="en-US" altLang="en-US" dirty="0">
                <a:solidFill>
                  <a:srgbClr val="000000"/>
                </a:solidFill>
              </a:rPr>
              <a:t>Can pass an </a:t>
            </a:r>
            <a:r>
              <a:rPr lang="en-US" altLang="en-US" dirty="0">
                <a:solidFill>
                  <a:srgbClr val="000000"/>
                </a:solidFill>
                <a:latin typeface="Courier New" panose="02070309020205020404" pitchFamily="49" charset="0"/>
              </a:rPr>
              <a:t>int</a:t>
            </a:r>
            <a:r>
              <a:rPr lang="en-US" altLang="en-US" dirty="0">
                <a:solidFill>
                  <a:srgbClr val="000000"/>
                </a:solidFill>
              </a:rPr>
              <a:t> value to operating system to indicate status of program termination</a:t>
            </a:r>
          </a:p>
          <a:p>
            <a:pPr lvl="0">
              <a:lnSpc>
                <a:spcPct val="90000"/>
              </a:lnSpc>
              <a:buFontTx/>
              <a:buChar char="•"/>
            </a:pPr>
            <a:r>
              <a:rPr lang="en-US" altLang="en-US" dirty="0">
                <a:solidFill>
                  <a:srgbClr val="000000"/>
                </a:solidFill>
              </a:rPr>
              <a:t>Usually used for abnormal termination of program</a:t>
            </a:r>
          </a:p>
          <a:p>
            <a:pPr lvl="0">
              <a:lnSpc>
                <a:spcPct val="90000"/>
              </a:lnSpc>
              <a:buFontTx/>
              <a:buChar char="•"/>
            </a:pPr>
            <a:r>
              <a:rPr lang="en-US" altLang="en-US" dirty="0">
                <a:solidFill>
                  <a:srgbClr val="000000"/>
                </a:solidFill>
              </a:rPr>
              <a:t>Requires </a:t>
            </a:r>
            <a:r>
              <a:rPr lang="en-US" altLang="en-US" dirty="0">
                <a:solidFill>
                  <a:srgbClr val="000000"/>
                </a:solidFill>
                <a:latin typeface="Courier New" panose="02070309020205020404" pitchFamily="49" charset="0"/>
              </a:rPr>
              <a:t>cstdlib</a:t>
            </a:r>
            <a:r>
              <a:rPr lang="en-US" altLang="en-US" dirty="0">
                <a:solidFill>
                  <a:srgbClr val="000000"/>
                </a:solidFill>
              </a:rPr>
              <a:t> header </a:t>
            </a:r>
            <a:r>
              <a:rPr lang="en-US" altLang="en-US" dirty="0" smtClean="0">
                <a:solidFill>
                  <a:srgbClr val="000000"/>
                </a:solidFill>
              </a:rPr>
              <a:t>file</a:t>
            </a:r>
            <a:endParaRPr lang="en-US" altLang="en-US" dirty="0">
              <a:solidFill>
                <a:srgbClr val="000000"/>
              </a:solidFill>
            </a:endParaRPr>
          </a:p>
        </p:txBody>
      </p:sp>
    </p:spTree>
    <p:extLst>
      <p:ext uri="{BB962C8B-B14F-4D97-AF65-F5344CB8AC3E}">
        <p14:creationId xmlns:p14="http://schemas.microsoft.com/office/powerpoint/2010/main" val="122231029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The </a:t>
            </a:r>
            <a:r>
              <a:rPr lang="en-US" altLang="en-US" dirty="0">
                <a:latin typeface="Courier New" panose="02070309020205020404" pitchFamily="49" charset="0"/>
              </a:rPr>
              <a:t>exit()</a:t>
            </a:r>
            <a:r>
              <a:rPr lang="en-US" altLang="en-US" dirty="0"/>
              <a:t> </a:t>
            </a:r>
            <a:r>
              <a:rPr lang="en-US" altLang="en-US" dirty="0" smtClean="0"/>
              <a:t>Function </a:t>
            </a:r>
            <a:r>
              <a:rPr lang="en-US" altLang="en-US" sz="1200" dirty="0" smtClean="0"/>
              <a:t>(2 of 2)</a:t>
            </a:r>
            <a:endParaRPr lang="en-IN" dirty="0"/>
          </a:p>
        </p:txBody>
      </p:sp>
      <p:sp>
        <p:nvSpPr>
          <p:cNvPr id="3" name="Content Placeholder 2"/>
          <p:cNvSpPr>
            <a:spLocks noGrp="1"/>
          </p:cNvSpPr>
          <p:nvPr>
            <p:ph idx="1"/>
          </p:nvPr>
        </p:nvSpPr>
        <p:spPr/>
        <p:txBody>
          <a:bodyPr/>
          <a:lstStyle/>
          <a:p>
            <a:pPr lvl="0">
              <a:buFontTx/>
              <a:buChar char="•"/>
            </a:pPr>
            <a:r>
              <a:rPr lang="en-US" altLang="en-US" dirty="0" smtClean="0">
                <a:solidFill>
                  <a:srgbClr val="000000"/>
                </a:solidFill>
              </a:rPr>
              <a:t>Example:</a:t>
            </a:r>
          </a:p>
          <a:p>
            <a:pPr marL="1321200" lvl="0" indent="0">
              <a:spcBef>
                <a:spcPts val="0"/>
              </a:spcBef>
              <a:buNone/>
            </a:pPr>
            <a:r>
              <a:rPr lang="en-US" altLang="en-US" dirty="0" smtClean="0">
                <a:solidFill>
                  <a:srgbClr val="000000"/>
                </a:solidFill>
                <a:latin typeface="Courier New" panose="02070309020205020404" pitchFamily="49" charset="0"/>
              </a:rPr>
              <a:t>exit(0);</a:t>
            </a:r>
            <a:endParaRPr lang="en-US" altLang="en-US" dirty="0">
              <a:solidFill>
                <a:srgbClr val="000000"/>
              </a:solidFill>
            </a:endParaRPr>
          </a:p>
          <a:p>
            <a:pPr lvl="0">
              <a:spcBef>
                <a:spcPts val="4600"/>
              </a:spcBef>
              <a:buFontTx/>
              <a:buChar char="•"/>
            </a:pPr>
            <a:r>
              <a:rPr lang="en-US" altLang="en-US" dirty="0">
                <a:solidFill>
                  <a:srgbClr val="000000"/>
                </a:solidFill>
              </a:rPr>
              <a:t>The </a:t>
            </a:r>
            <a:r>
              <a:rPr lang="en-US" altLang="en-US" dirty="0">
                <a:solidFill>
                  <a:srgbClr val="000000"/>
                </a:solidFill>
                <a:latin typeface="Courier New" panose="02070309020205020404" pitchFamily="49" charset="0"/>
              </a:rPr>
              <a:t>cstdlib</a:t>
            </a:r>
            <a:r>
              <a:rPr lang="en-US" altLang="en-US" dirty="0">
                <a:solidFill>
                  <a:srgbClr val="000000"/>
                </a:solidFill>
              </a:rPr>
              <a:t> header defines two constants that are commonly passed, to indicate success or </a:t>
            </a:r>
            <a:r>
              <a:rPr lang="en-US" altLang="en-US" dirty="0" smtClean="0">
                <a:solidFill>
                  <a:srgbClr val="000000"/>
                </a:solidFill>
              </a:rPr>
              <a:t>failure:</a:t>
            </a:r>
          </a:p>
          <a:p>
            <a:pPr marL="583200" lvl="0" indent="0">
              <a:spcBef>
                <a:spcPts val="0"/>
              </a:spcBef>
              <a:buNone/>
            </a:pPr>
            <a:r>
              <a:rPr lang="en-US" altLang="en-US" dirty="0" smtClean="0">
                <a:solidFill>
                  <a:srgbClr val="000000"/>
                </a:solidFill>
                <a:latin typeface="Courier New" panose="02070309020205020404" pitchFamily="49" charset="0"/>
              </a:rPr>
              <a:t>exit(EXIT_SUCCESS</a:t>
            </a:r>
            <a:r>
              <a:rPr lang="en-US" altLang="en-US" dirty="0">
                <a:solidFill>
                  <a:srgbClr val="000000"/>
                </a:solidFill>
                <a:latin typeface="Courier New" panose="02070309020205020404" pitchFamily="49" charset="0"/>
              </a:rPr>
              <a:t>);</a:t>
            </a:r>
            <a:br>
              <a:rPr lang="en-US" altLang="en-US" dirty="0">
                <a:solidFill>
                  <a:srgbClr val="000000"/>
                </a:solidFill>
                <a:latin typeface="Courier New" panose="02070309020205020404" pitchFamily="49" charset="0"/>
              </a:rPr>
            </a:br>
            <a:r>
              <a:rPr lang="en-US" altLang="en-US" dirty="0" smtClean="0">
                <a:solidFill>
                  <a:srgbClr val="000000"/>
                </a:solidFill>
                <a:latin typeface="Courier New" panose="02070309020205020404" pitchFamily="49" charset="0"/>
              </a:rPr>
              <a:t>exit(EXIT_FAILURE);</a:t>
            </a:r>
            <a:endParaRPr lang="en-US" altLang="en-US" dirty="0">
              <a:solidFill>
                <a:srgbClr val="000000"/>
              </a:solidFill>
              <a:latin typeface="Courier New" panose="02070309020205020404" pitchFamily="49" charset="0"/>
            </a:endParaRPr>
          </a:p>
        </p:txBody>
      </p:sp>
    </p:spTree>
    <p:extLst>
      <p:ext uri="{BB962C8B-B14F-4D97-AF65-F5344CB8AC3E}">
        <p14:creationId xmlns:p14="http://schemas.microsoft.com/office/powerpoint/2010/main" val="114565800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Title 1"/>
          <p:cNvSpPr>
            <a:spLocks noGrp="1" noChangeArrowheads="1"/>
          </p:cNvSpPr>
          <p:nvPr>
            <p:ph type="ctrTitle"/>
          </p:nvPr>
        </p:nvSpPr>
        <p:spPr/>
        <p:txBody>
          <a:bodyPr/>
          <a:lstStyle/>
          <a:p>
            <a:r>
              <a:rPr lang="en-US" altLang="en-US" dirty="0" smtClean="0"/>
              <a:t>6.16</a:t>
            </a:r>
          </a:p>
        </p:txBody>
      </p:sp>
      <p:sp>
        <p:nvSpPr>
          <p:cNvPr id="126979" name="Subtitle 2"/>
          <p:cNvSpPr>
            <a:spLocks noGrp="1" noChangeArrowheads="1"/>
          </p:cNvSpPr>
          <p:nvPr>
            <p:ph type="subTitle" idx="1"/>
          </p:nvPr>
        </p:nvSpPr>
        <p:spPr/>
        <p:txBody>
          <a:bodyPr/>
          <a:lstStyle/>
          <a:p>
            <a:r>
              <a:rPr lang="en-US" altLang="en-US" dirty="0" smtClean="0"/>
              <a:t>Stubs and Drivers</a:t>
            </a:r>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Stubs and Drivers</a:t>
            </a:r>
            <a:endParaRPr lang="en-IN" dirty="0"/>
          </a:p>
        </p:txBody>
      </p:sp>
      <p:sp>
        <p:nvSpPr>
          <p:cNvPr id="3" name="Content Placeholder 2"/>
          <p:cNvSpPr>
            <a:spLocks noGrp="1"/>
          </p:cNvSpPr>
          <p:nvPr>
            <p:ph idx="1"/>
          </p:nvPr>
        </p:nvSpPr>
        <p:spPr>
          <a:xfrm>
            <a:off x="304800" y="1524000"/>
            <a:ext cx="8229600" cy="4525963"/>
          </a:xfrm>
        </p:spPr>
        <p:txBody>
          <a:bodyPr/>
          <a:lstStyle/>
          <a:p>
            <a:pPr lvl="0">
              <a:lnSpc>
                <a:spcPct val="90000"/>
              </a:lnSpc>
              <a:buFontTx/>
              <a:buChar char="•"/>
            </a:pPr>
            <a:r>
              <a:rPr lang="en-US" altLang="en-US" dirty="0">
                <a:solidFill>
                  <a:srgbClr val="000000"/>
                </a:solidFill>
              </a:rPr>
              <a:t>Useful for testing and debugging program and function logic and design</a:t>
            </a:r>
            <a:endParaRPr lang="en-US" altLang="en-US" u="sng" dirty="0">
              <a:solidFill>
                <a:srgbClr val="000000"/>
              </a:solidFill>
            </a:endParaRPr>
          </a:p>
          <a:p>
            <a:pPr lvl="0">
              <a:lnSpc>
                <a:spcPct val="90000"/>
              </a:lnSpc>
              <a:buFontTx/>
              <a:buChar char="•"/>
            </a:pPr>
            <a:r>
              <a:rPr lang="en-US" altLang="en-US" u="sng" dirty="0">
                <a:solidFill>
                  <a:srgbClr val="000000"/>
                </a:solidFill>
              </a:rPr>
              <a:t>Stub</a:t>
            </a:r>
            <a:r>
              <a:rPr lang="en-US" altLang="en-US" dirty="0">
                <a:solidFill>
                  <a:srgbClr val="000000"/>
                </a:solidFill>
              </a:rPr>
              <a:t>: A dummy function used in place of an actual function</a:t>
            </a:r>
          </a:p>
          <a:p>
            <a:pPr lvl="1">
              <a:lnSpc>
                <a:spcPct val="90000"/>
              </a:lnSpc>
            </a:pPr>
            <a:r>
              <a:rPr lang="en-US" altLang="en-US" dirty="0">
                <a:solidFill>
                  <a:srgbClr val="000000"/>
                </a:solidFill>
              </a:rPr>
              <a:t>Usually displays a message indicating it was called</a:t>
            </a:r>
            <a:r>
              <a:rPr lang="en-US" altLang="en-US" dirty="0" smtClean="0">
                <a:solidFill>
                  <a:srgbClr val="000000"/>
                </a:solidFill>
              </a:rPr>
              <a:t>. May </a:t>
            </a:r>
            <a:r>
              <a:rPr lang="en-US" altLang="en-US" dirty="0">
                <a:solidFill>
                  <a:srgbClr val="000000"/>
                </a:solidFill>
              </a:rPr>
              <a:t>also display parameters</a:t>
            </a:r>
          </a:p>
          <a:p>
            <a:pPr lvl="0">
              <a:lnSpc>
                <a:spcPct val="90000"/>
              </a:lnSpc>
              <a:buFontTx/>
              <a:buChar char="•"/>
            </a:pPr>
            <a:r>
              <a:rPr lang="en-US" altLang="en-US" u="sng" dirty="0">
                <a:solidFill>
                  <a:srgbClr val="000000"/>
                </a:solidFill>
              </a:rPr>
              <a:t>Driver</a:t>
            </a:r>
            <a:r>
              <a:rPr lang="en-US" altLang="en-US" dirty="0">
                <a:solidFill>
                  <a:srgbClr val="000000"/>
                </a:solidFill>
              </a:rPr>
              <a:t>: A function that tests another function by calling it</a:t>
            </a:r>
            <a:endParaRPr lang="en-US" altLang="en-US" u="sng" dirty="0">
              <a:solidFill>
                <a:srgbClr val="000000"/>
              </a:solidFill>
            </a:endParaRPr>
          </a:p>
          <a:p>
            <a:pPr lvl="1">
              <a:lnSpc>
                <a:spcPct val="90000"/>
              </a:lnSpc>
            </a:pPr>
            <a:r>
              <a:rPr lang="en-US" altLang="en-US" dirty="0">
                <a:solidFill>
                  <a:srgbClr val="000000"/>
                </a:solidFill>
              </a:rPr>
              <a:t>Various arguments are passed and return values are </a:t>
            </a:r>
            <a:r>
              <a:rPr lang="en-US" altLang="en-US" dirty="0" smtClean="0">
                <a:solidFill>
                  <a:srgbClr val="000000"/>
                </a:solidFill>
              </a:rPr>
              <a:t>tested</a:t>
            </a:r>
            <a:endParaRPr lang="en-US" altLang="en-US" dirty="0">
              <a:solidFill>
                <a:srgbClr val="000000"/>
              </a:solidFill>
            </a:endParaRPr>
          </a:p>
        </p:txBody>
      </p:sp>
    </p:spTree>
    <p:extLst>
      <p:ext uri="{BB962C8B-B14F-4D97-AF65-F5344CB8AC3E}">
        <p14:creationId xmlns:p14="http://schemas.microsoft.com/office/powerpoint/2010/main" val="4017973399"/>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1977</TotalTime>
  <Words>2453</Words>
  <Application>Microsoft Office PowerPoint</Application>
  <PresentationFormat>On-screen Show (4:3)</PresentationFormat>
  <Paragraphs>286</Paragraphs>
  <Slides>93</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93</vt:i4>
      </vt:variant>
    </vt:vector>
  </HeadingPairs>
  <TitlesOfParts>
    <vt:vector size="99" baseType="lpstr">
      <vt:lpstr>Arial</vt:lpstr>
      <vt:lpstr>Calibri</vt:lpstr>
      <vt:lpstr>Courier New</vt:lpstr>
      <vt:lpstr>Times</vt:lpstr>
      <vt:lpstr>Times New Roman</vt:lpstr>
      <vt:lpstr>Default Design</vt:lpstr>
      <vt:lpstr>Chapter 6: Functions </vt:lpstr>
      <vt:lpstr>6.1</vt:lpstr>
      <vt:lpstr>Modular Programming</vt:lpstr>
      <vt:lpstr> </vt:lpstr>
      <vt:lpstr>6.2</vt:lpstr>
      <vt:lpstr>Defining and Calling Functions</vt:lpstr>
      <vt:lpstr>Function Definition (1 of 2)</vt:lpstr>
      <vt:lpstr>Function Definition (2 of 2)</vt:lpstr>
      <vt:lpstr>Function Return Type</vt:lpstr>
      <vt:lpstr>Calling a Function</vt:lpstr>
      <vt:lpstr>Functions in Program 6-1</vt:lpstr>
      <vt:lpstr>Flow of Control in Program 6-1</vt:lpstr>
      <vt:lpstr>Calling Functions</vt:lpstr>
      <vt:lpstr>6.3</vt:lpstr>
      <vt:lpstr>Function Prototypes</vt:lpstr>
      <vt:lpstr>Function Prototypes in Program 6-5 (1 of 2)</vt:lpstr>
      <vt:lpstr>Function Prototypes in Program 6-5 (2 of 2)</vt:lpstr>
      <vt:lpstr>Prototype Notes</vt:lpstr>
      <vt:lpstr>6.4</vt:lpstr>
      <vt:lpstr>Sending Data into a Function</vt:lpstr>
      <vt:lpstr>A Function with a Parameter Variable</vt:lpstr>
      <vt:lpstr>Function with a Parameter</vt:lpstr>
      <vt:lpstr>Function with a Parameter in Program 6-6 (1 of 2)</vt:lpstr>
      <vt:lpstr>Function with a Parameter in Program 6-6 (2 of 2)</vt:lpstr>
      <vt:lpstr>Other Parameter Terminology</vt:lpstr>
      <vt:lpstr>Parameters, Prototypes, and Function Headers</vt:lpstr>
      <vt:lpstr>Function Call Notes</vt:lpstr>
      <vt:lpstr>Passing Multiple Arguments</vt:lpstr>
      <vt:lpstr>Passing Multiple Arguments in Program 6-8 (1 of 3)</vt:lpstr>
      <vt:lpstr>Passing Multiple Arguments in Program 6-8 (2 of 3)</vt:lpstr>
      <vt:lpstr>Passing Multiple Arguments in Program 6-8 (3 of 3)</vt:lpstr>
      <vt:lpstr>6.5</vt:lpstr>
      <vt:lpstr>Passing Data by Value</vt:lpstr>
      <vt:lpstr>Passing Information to Parameters by Value</vt:lpstr>
      <vt:lpstr>6.6</vt:lpstr>
      <vt:lpstr>Using Functions in Menu-Driven Programs</vt:lpstr>
      <vt:lpstr>6.7</vt:lpstr>
      <vt:lpstr>The return Statement</vt:lpstr>
      <vt:lpstr>Performing Division in Program 6-11 (1 of 2)</vt:lpstr>
      <vt:lpstr>Performing Division in Program 6-11 (2 of 2)</vt:lpstr>
      <vt:lpstr>6.8</vt:lpstr>
      <vt:lpstr>Returning a Value From a Function (1 of 2)</vt:lpstr>
      <vt:lpstr>Returning a Value From a Function (2 of 2)</vt:lpstr>
      <vt:lpstr>A Value-Returning Function (1 of 2)</vt:lpstr>
      <vt:lpstr>A Value-Returning Function (2 of 2)</vt:lpstr>
      <vt:lpstr>Function Returning a Value in Program 6-12 (1 of 3)</vt:lpstr>
      <vt:lpstr>Function Returning a Value in Program 6-12 (2 of 3)</vt:lpstr>
      <vt:lpstr>Function Returning a Value in Program 6-12 (3 of 3)</vt:lpstr>
      <vt:lpstr>Another Example from Program 6-13</vt:lpstr>
      <vt:lpstr>Returning a Value From a Function</vt:lpstr>
      <vt:lpstr>6.9</vt:lpstr>
      <vt:lpstr>Returning a Boolean Value</vt:lpstr>
      <vt:lpstr>Returning a Boolean Value in Program 6-15 (1 of 2)</vt:lpstr>
      <vt:lpstr>Returning a Boolean Value in Program 6-15 (2 of 2)</vt:lpstr>
      <vt:lpstr>6.10</vt:lpstr>
      <vt:lpstr>Local and Global Variables</vt:lpstr>
      <vt:lpstr>Local Variables in Program 6-16 (1 of 3)</vt:lpstr>
      <vt:lpstr>Local Variables in Program 6-16 (2 of 3)</vt:lpstr>
      <vt:lpstr>Local Variables in Program 6-16 (3 of 3)</vt:lpstr>
      <vt:lpstr>Local Variable Lifetime</vt:lpstr>
      <vt:lpstr>Global Variables and Global Constants (1 of 2)</vt:lpstr>
      <vt:lpstr>Global Variables and Global Constants (2 of 2)</vt:lpstr>
      <vt:lpstr>Global Constants in Program 6-19 (1 of 2)</vt:lpstr>
      <vt:lpstr>Global Constants in Program 6-19 (2 of 2)</vt:lpstr>
      <vt:lpstr>Initializing Local and Global Variables</vt:lpstr>
      <vt:lpstr>6.11</vt:lpstr>
      <vt:lpstr>Static Local Variables</vt:lpstr>
      <vt:lpstr>Local Variables Do Not Retain Values Between Function calls in Program 6-21 (1 of 2)</vt:lpstr>
      <vt:lpstr>Local Variables Do Not Retain Values Between Function calls in Program 6-21 (2 of 2)</vt:lpstr>
      <vt:lpstr>A Different Approach, Using a Static Variable in Program 6-22 (1 of 2)</vt:lpstr>
      <vt:lpstr>A Different Approach, Using a Static Variable in Program 6-22 (2 of 2)</vt:lpstr>
      <vt:lpstr>  </vt:lpstr>
      <vt:lpstr>6.12</vt:lpstr>
      <vt:lpstr>Default Arguments (1 of 2)</vt:lpstr>
      <vt:lpstr>Default Arguments in Program 6-24 (1 of 2)</vt:lpstr>
      <vt:lpstr>Default Arguments in Program 6-24 (2 of 2)</vt:lpstr>
      <vt:lpstr>Default Arguments (2 of 2)</vt:lpstr>
      <vt:lpstr>6.13</vt:lpstr>
      <vt:lpstr>Using Reference Variables as Parameters</vt:lpstr>
      <vt:lpstr>Passing by Reference</vt:lpstr>
      <vt:lpstr>Passing a Variable By Reference</vt:lpstr>
      <vt:lpstr>Passing a Variable By Reference in Program 6-25</vt:lpstr>
      <vt:lpstr>Reference Variable Notes</vt:lpstr>
      <vt:lpstr>6.14</vt:lpstr>
      <vt:lpstr>Overloading Functions</vt:lpstr>
      <vt:lpstr>Function Overloading Examples</vt:lpstr>
      <vt:lpstr>Function Overloading (1 of 2)</vt:lpstr>
      <vt:lpstr>Function Overloading (2 of 2)</vt:lpstr>
      <vt:lpstr>6.15</vt:lpstr>
      <vt:lpstr>The exit() Function (1 of 2)</vt:lpstr>
      <vt:lpstr>The exit() Function (2 of 2)</vt:lpstr>
      <vt:lpstr>6.16</vt:lpstr>
      <vt:lpstr>Stubs and Drivers</vt:lpstr>
    </vt:vector>
  </TitlesOfParts>
  <Company>PEARSON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dc:title>
  <dc:subject>Introduction to C++</dc:subject>
  <dc:creator>Tony Gaddis</dc:creator>
  <cp:lastModifiedBy>codemantra</cp:lastModifiedBy>
  <cp:revision>184</cp:revision>
  <dcterms:created xsi:type="dcterms:W3CDTF">2011-02-16T20:47:20Z</dcterms:created>
  <dcterms:modified xsi:type="dcterms:W3CDTF">2021-08-12T15:17:29Z</dcterms:modified>
</cp:coreProperties>
</file>